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theme/themeOverride3.xml" ContentType="application/vnd.openxmlformats-officedocument.themeOverride+xml"/>
  <Override PartName="/ppt/charts/chart7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8.xml" ContentType="application/vnd.openxmlformats-officedocument.drawingml.chart+xml"/>
  <Override PartName="/ppt/theme/themeOverride4.xml" ContentType="application/vnd.openxmlformats-officedocument.themeOverride+xml"/>
  <Override PartName="/ppt/charts/chart9.xml" ContentType="application/vnd.openxmlformats-officedocument.drawingml.chart+xml"/>
  <Override PartName="/ppt/theme/themeOverride5.xml" ContentType="application/vnd.openxmlformats-officedocument.themeOverride+xml"/>
  <Override PartName="/ppt/charts/chart10.xml" ContentType="application/vnd.openxmlformats-officedocument.drawingml.chart+xml"/>
  <Override PartName="/ppt/theme/themeOverride6.xml" ContentType="application/vnd.openxmlformats-officedocument.themeOverr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3.xml" ContentType="application/vnd.openxmlformats-officedocument.drawingml.chart+xml"/>
  <Override PartName="/ppt/theme/themeOverride7.xml" ContentType="application/vnd.openxmlformats-officedocument.themeOverride+xml"/>
  <Override PartName="/ppt/charts/chart14.xml" ContentType="application/vnd.openxmlformats-officedocument.drawingml.chart+xml"/>
  <Override PartName="/ppt/theme/themeOverride8.xml" ContentType="application/vnd.openxmlformats-officedocument.themeOverride+xml"/>
  <Override PartName="/ppt/charts/chart15.xml" ContentType="application/vnd.openxmlformats-officedocument.drawingml.chart+xml"/>
  <Override PartName="/ppt/theme/themeOverride9.xml" ContentType="application/vnd.openxmlformats-officedocument.themeOverride+xml"/>
  <Override PartName="/ppt/charts/chart16.xml" ContentType="application/vnd.openxmlformats-officedocument.drawingml.chart+xml"/>
  <Override PartName="/ppt/theme/themeOverride10.xml" ContentType="application/vnd.openxmlformats-officedocument.themeOverride+xml"/>
  <Override PartName="/ppt/notesSlides/notesSlide17.xml" ContentType="application/vnd.openxmlformats-officedocument.presentationml.notesSlide+xml"/>
  <Override PartName="/ppt/charts/chart17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2" r:id="rId1"/>
    <p:sldMasterId id="2147483717" r:id="rId2"/>
    <p:sldMasterId id="2147483746" r:id="rId3"/>
  </p:sldMasterIdLst>
  <p:notesMasterIdLst>
    <p:notesMasterId r:id="rId46"/>
  </p:notesMasterIdLst>
  <p:handoutMasterIdLst>
    <p:handoutMasterId r:id="rId47"/>
  </p:handoutMasterIdLst>
  <p:sldIdLst>
    <p:sldId id="286" r:id="rId4"/>
    <p:sldId id="321" r:id="rId5"/>
    <p:sldId id="258" r:id="rId6"/>
    <p:sldId id="268" r:id="rId7"/>
    <p:sldId id="269" r:id="rId8"/>
    <p:sldId id="261" r:id="rId9"/>
    <p:sldId id="388" r:id="rId10"/>
    <p:sldId id="390" r:id="rId11"/>
    <p:sldId id="384" r:id="rId12"/>
    <p:sldId id="385" r:id="rId13"/>
    <p:sldId id="394" r:id="rId14"/>
    <p:sldId id="373" r:id="rId15"/>
    <p:sldId id="374" r:id="rId16"/>
    <p:sldId id="375" r:id="rId17"/>
    <p:sldId id="365" r:id="rId18"/>
    <p:sldId id="366" r:id="rId19"/>
    <p:sldId id="309" r:id="rId20"/>
    <p:sldId id="376" r:id="rId21"/>
    <p:sldId id="386" r:id="rId22"/>
    <p:sldId id="377" r:id="rId23"/>
    <p:sldId id="378" r:id="rId24"/>
    <p:sldId id="379" r:id="rId25"/>
    <p:sldId id="380" r:id="rId26"/>
    <p:sldId id="381" r:id="rId27"/>
    <p:sldId id="331" r:id="rId28"/>
    <p:sldId id="372" r:id="rId29"/>
    <p:sldId id="275" r:id="rId30"/>
    <p:sldId id="276" r:id="rId31"/>
    <p:sldId id="292" r:id="rId32"/>
    <p:sldId id="278" r:id="rId33"/>
    <p:sldId id="294" r:id="rId34"/>
    <p:sldId id="277" r:id="rId35"/>
    <p:sldId id="367" r:id="rId36"/>
    <p:sldId id="311" r:id="rId37"/>
    <p:sldId id="387" r:id="rId38"/>
    <p:sldId id="368" r:id="rId39"/>
    <p:sldId id="371" r:id="rId40"/>
    <p:sldId id="393" r:id="rId41"/>
    <p:sldId id="325" r:id="rId42"/>
    <p:sldId id="370" r:id="rId43"/>
    <p:sldId id="392" r:id="rId44"/>
    <p:sldId id="284" r:id="rId45"/>
  </p:sldIdLst>
  <p:sldSz cx="9144000" cy="6858000" type="screen4x3"/>
  <p:notesSz cx="6797675" cy="9929813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E8F8"/>
    <a:srgbClr val="E0F9FC"/>
    <a:srgbClr val="00FFFF"/>
    <a:srgbClr val="34C9EC"/>
    <a:srgbClr val="3A3AB0"/>
    <a:srgbClr val="66CCFF"/>
    <a:srgbClr val="3192B5"/>
    <a:srgbClr val="F9A5B9"/>
    <a:srgbClr val="FF5050"/>
    <a:srgbClr val="F0F9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87721" autoAdjust="0"/>
  </p:normalViewPr>
  <p:slideViewPr>
    <p:cSldViewPr>
      <p:cViewPr varScale="1">
        <p:scale>
          <a:sx n="113" d="100"/>
          <a:sy n="113" d="100"/>
        </p:scale>
        <p:origin x="147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&#1050;&#1085;&#1080;&#1075;&#1072;1" TargetMode="External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\\filesrv\public1$\&#1054;&#1090;&#1076;&#1077;&#1083;%20&#1089;&#1074;&#1086;&#1076;&#1072;%20&#1073;&#1102;&#1076;&#1078;&#1077;&#1090;&#1072;,%20&#1087;&#1088;&#1077;&#1076;&#1074;&#1072;&#1088;&#1080;&#1090;&#1077;&#1083;&#1100;&#1085;&#1086;&#1075;&#1086;%20&#1080;%20&#1090;&#1077;&#1082;&#1091;&#1097;&#1077;&#1075;&#1086;%20&#1072;&#1085;&#1072;&#1083;&#1080;&#1079;&#1072;\&#1056;&#1077;&#1089;&#1087;&#1091;&#1073;&#1083;&#1080;&#1082;&#1072;&#1085;&#1089;&#1082;&#1080;&#1081;%20&#1073;&#1102;&#1076;&#1078;&#1077;&#1090;%202015\&#1075;&#1086;&#1076;\&#1041;&#1102;&#1076;&#1078;&#1077;&#1090;%20&#1076;&#1083;&#1103;%20&#1075;&#1088;&#1072;&#1078;&#1076;&#1072;&#1085;%20-%20&#1088;&#1072;&#1073;&#1086;&#1095;&#1080;&#1081;%20&#1084;&#1072;&#1090;&#1077;&#1088;&#1080;&#1072;&#1083;\&#1089;&#1074;&#1077;&#1076;&#1077;&#1085;&#1080;&#1103;%20&#1076;&#1083;&#1103;%20&#1087;&#1088;&#1077;&#1079;&#1077;&#1085;&#1090;&#1072;&#1094;&#1080;&#1080;.xlsx" TargetMode="External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themeOverride" Target="../theme/themeOverride3.xml"/><Relationship Id="rId4" Type="http://schemas.openxmlformats.org/officeDocument/2006/relationships/package" Target="../embeddings/_____Microsoft_Excel4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file:///\\filesrv\public1$\&#1054;&#1090;&#1076;&#1077;&#1083;%20&#1089;&#1074;&#1086;&#1076;&#1072;%20&#1073;&#1102;&#1076;&#1078;&#1077;&#1090;&#1072;,%20&#1087;&#1088;&#1077;&#1076;&#1074;&#1072;&#1088;&#1080;&#1090;&#1077;&#1083;&#1100;&#1085;&#1086;&#1075;&#1086;%20&#1080;%20&#1090;&#1077;&#1082;&#1091;&#1097;&#1077;&#1075;&#1086;%20&#1072;&#1085;&#1072;&#1083;&#1080;&#1079;&#1072;\&#1042;&#1072;&#1095;&#1072;&#1077;&#1074;&#1072;\&#1053;&#1086;&#1074;&#1072;&#1103;%20&#1087;&#1072;&#1087;&#1082;&#1072;\&#1044;&#1083;&#1103;%20&#1087;&#1088;&#1077;&#1079;&#1077;&#1085;&#1090;&#1072;&#1094;&#1080;&#1080;.xlsx" TargetMode="External"/><Relationship Id="rId1" Type="http://schemas.openxmlformats.org/officeDocument/2006/relationships/themeOverride" Target="../theme/themeOverride4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file:///\\filesrv\public1$\&#1054;&#1090;&#1076;&#1077;&#1083;%20&#1089;&#1074;&#1086;&#1076;&#1072;%20&#1073;&#1102;&#1076;&#1078;&#1077;&#1090;&#1072;,%20&#1087;&#1088;&#1077;&#1076;&#1074;&#1072;&#1088;&#1080;&#1090;&#1077;&#1083;&#1100;&#1085;&#1086;&#1075;&#1086;%20&#1080;%20&#1090;&#1077;&#1082;&#1091;&#1097;&#1077;&#1075;&#1086;%20&#1072;&#1085;&#1072;&#1083;&#1080;&#1079;&#1072;\&#1042;&#1072;&#1095;&#1072;&#1077;&#1074;&#1072;\&#1053;&#1086;&#1074;&#1072;&#1103;%20&#1087;&#1072;&#1087;&#1082;&#1072;\&#1044;&#1083;&#1103;%20&#1087;&#1088;&#1077;&#1079;&#1077;&#1085;&#1090;&#1072;&#1094;&#1080;&#1080;.xlsx" TargetMode="External"/><Relationship Id="rId1" Type="http://schemas.openxmlformats.org/officeDocument/2006/relationships/themeOverride" Target="../theme/themeOverride5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oleObject" Target="file:///\\filesrv\public1$\&#1054;&#1090;&#1076;&#1077;&#1083;%20&#1089;&#1074;&#1086;&#1076;&#1072;%20&#1073;&#1102;&#1076;&#1078;&#1077;&#1090;&#1072;,%20&#1087;&#1088;&#1077;&#1076;&#1074;&#1072;&#1088;&#1080;&#1090;&#1077;&#1083;&#1100;&#1085;&#1086;&#1075;&#1086;%20&#1080;%20&#1090;&#1077;&#1082;&#1091;&#1097;&#1077;&#1075;&#1086;%20&#1072;&#1085;&#1072;&#1083;&#1080;&#1079;&#1072;\&#1056;&#1077;&#1089;&#1087;&#1091;&#1073;&#1083;&#1080;&#1082;&#1072;&#1085;&#1089;&#1082;&#1080;&#1081;%20&#1073;&#1102;&#1076;&#1078;&#1077;&#1090;%202021\&#1075;&#1086;&#1076;\&#1041;&#1102;&#1076;&#1078;&#1077;&#1090;%20&#1076;&#1083;&#1103;%20&#1075;&#1088;&#1072;&#1078;&#1076;&#1072;&#1085;\2020\&#1044;&#1083;&#1103;%20&#1087;&#1088;&#1077;&#1079;&#1077;&#1085;&#1090;&#1072;&#1094;&#1080;&#1080;.xlsx" TargetMode="External"/><Relationship Id="rId1" Type="http://schemas.openxmlformats.org/officeDocument/2006/relationships/themeOverride" Target="../theme/themeOverride6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oleObject" Target="file:///\\filesrv\public1$\&#1054;&#1090;&#1076;&#1077;&#1083;%20&#1089;&#1074;&#1086;&#1076;&#1072;%20&#1073;&#1102;&#1076;&#1078;&#1077;&#1090;&#1072;,%20&#1087;&#1088;&#1077;&#1076;&#1074;&#1072;&#1088;&#1080;&#1090;&#1077;&#1083;&#1100;&#1085;&#1086;&#1075;&#1086;%20&#1080;%20&#1090;&#1077;&#1082;&#1091;&#1097;&#1077;&#1075;&#1086;%20&#1072;&#1085;&#1072;&#1083;&#1080;&#1079;&#1072;\&#1056;&#1077;&#1089;&#1087;&#1091;&#1073;&#1083;&#1080;&#1082;&#1072;&#1085;&#1089;&#1082;&#1080;&#1081;%20&#1073;&#1102;&#1076;&#1078;&#1077;&#1090;%202015\&#1075;&#1086;&#1076;\&#1041;&#1102;&#1076;&#1078;&#1077;&#1090;%20&#1076;&#1083;&#1103;%20&#1075;&#1088;&#1072;&#1078;&#1076;&#1072;&#1085;%20-%20&#1088;&#1072;&#1073;&#1086;&#1095;&#1080;&#1081;%20&#1084;&#1072;&#1090;&#1077;&#1088;&#1080;&#1072;&#1083;\&#1089;&#1074;&#1077;&#1076;&#1077;&#1085;&#1080;&#1103;%20&#1076;&#1083;&#1103;%20&#1087;&#1088;&#1077;&#1079;&#1077;&#1085;&#1090;&#1072;&#1094;&#1080;&#1080;.xlsx" TargetMode="External"/><Relationship Id="rId1" Type="http://schemas.openxmlformats.org/officeDocument/2006/relationships/themeOverride" Target="../theme/themeOverride7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oleObject" Target="file:///\\filesrv\public1$\&#1054;&#1090;&#1076;&#1077;&#1083;%20&#1089;&#1074;&#1086;&#1076;&#1072;%20&#1073;&#1102;&#1076;&#1078;&#1077;&#1090;&#1072;,%20&#1087;&#1088;&#1077;&#1076;&#1074;&#1072;&#1088;&#1080;&#1090;&#1077;&#1083;&#1100;&#1085;&#1086;&#1075;&#1086;%20&#1080;%20&#1090;&#1077;&#1082;&#1091;&#1097;&#1077;&#1075;&#1086;%20&#1072;&#1085;&#1072;&#1083;&#1080;&#1079;&#1072;\&#1056;&#1077;&#1089;&#1087;&#1091;&#1073;&#1083;&#1080;&#1082;&#1072;&#1085;&#1089;&#1082;&#1080;&#1081;%20&#1073;&#1102;&#1076;&#1078;&#1077;&#1090;%202021\&#1075;&#1086;&#1076;\&#1041;&#1102;&#1076;&#1078;&#1077;&#1090;%20&#1076;&#1083;&#1103;%20&#1075;&#1088;&#1072;&#1078;&#1076;&#1072;&#1085;\&#1088;&#1072;&#1073;&#1086;&#1095;&#1080;&#1077;%20&#1092;&#1072;&#1081;&#1083;&#1099;\&#1044;&#1083;&#1103;%20&#1087;&#1088;&#1077;&#1079;&#1077;&#1085;&#1090;&#1072;&#1094;&#1080;&#1080;.xlsx" TargetMode="External"/><Relationship Id="rId1" Type="http://schemas.openxmlformats.org/officeDocument/2006/relationships/themeOverride" Target="../theme/themeOverride8.xm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8.xlsx"/><Relationship Id="rId1" Type="http://schemas.openxmlformats.org/officeDocument/2006/relationships/themeOverride" Target="../theme/themeOverride9.xm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9.xlsx"/><Relationship Id="rId1" Type="http://schemas.openxmlformats.org/officeDocument/2006/relationships/themeOverride" Target="../theme/themeOverride10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0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</c:view3D>
    <c:floor>
      <c:thickness val="0"/>
    </c:floor>
    <c:sideWall>
      <c:thickness val="0"/>
      <c:spPr>
        <a:noFill/>
        <a:ln w="25368">
          <a:noFill/>
        </a:ln>
      </c:spPr>
    </c:sideWall>
    <c:backWall>
      <c:thickness val="0"/>
      <c:spPr>
        <a:noFill/>
        <a:ln w="25368">
          <a:noFill/>
        </a:ln>
      </c:spPr>
    </c:backWall>
    <c:plotArea>
      <c:layout>
        <c:manualLayout>
          <c:layoutTarget val="inner"/>
          <c:xMode val="edge"/>
          <c:yMode val="edge"/>
          <c:x val="3.4557179972941388E-2"/>
          <c:y val="2.3420451927932264E-2"/>
          <c:w val="0.94204973609101572"/>
          <c:h val="0.8686514002203327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rgbClr val="8FCFFF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4.3862032380080785E-3"/>
                  <c:y val="9.50668537063347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9241354920053675E-3"/>
                  <c:y val="9.23506578861537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ln>
                <a:solidFill>
                  <a:schemeClr val="accent2">
                    <a:lumMod val="75000"/>
                    <a:alpha val="71000"/>
                  </a:schemeClr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6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Уточненный план</c:v>
                </c:pt>
                <c:pt idx="1">
                  <c:v>Исполнено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62.1</c:v>
                </c:pt>
                <c:pt idx="1">
                  <c:v>62.7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rgbClr val="F47C68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0.108647832807239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4620677460026837E-3"/>
                  <c:y val="8.69182662457917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6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Уточненный план</c:v>
                </c:pt>
                <c:pt idx="1">
                  <c:v>Исполнено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64.400000000000006</c:v>
                </c:pt>
                <c:pt idx="1">
                  <c:v>63.1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Дефицит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6.6626542308786865E-3"/>
                  <c:y val="6.2069779712241507E-2"/>
                </c:manualLayout>
              </c:layout>
              <c:spPr>
                <a:solidFill>
                  <a:schemeClr val="bg1"/>
                </a:solidFill>
                <a:ln>
                  <a:solidFill>
                    <a:schemeClr val="accent2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6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2.2719611785326239E-3"/>
                  <c:y val="1.2817022292268131E-2"/>
                </c:manualLayout>
              </c:layout>
              <c:spPr>
                <a:solidFill>
                  <a:schemeClr val="bg1"/>
                </a:solidFill>
                <a:ln>
                  <a:solidFill>
                    <a:schemeClr val="accent2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6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6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Уточненный план</c:v>
                </c:pt>
                <c:pt idx="1">
                  <c:v>Исполнено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-2.2999999999999998</c:v>
                </c:pt>
                <c:pt idx="1">
                  <c:v>-0.4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-1942018144"/>
        <c:axId val="-1942024672"/>
        <c:axId val="0"/>
      </c:bar3DChart>
      <c:catAx>
        <c:axId val="-1942018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13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6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1942024672"/>
        <c:crosses val="autoZero"/>
        <c:auto val="1"/>
        <c:lblAlgn val="ctr"/>
        <c:lblOffset val="100"/>
        <c:noMultiLvlLbl val="0"/>
      </c:catAx>
      <c:valAx>
        <c:axId val="-1942024672"/>
        <c:scaling>
          <c:orientation val="minMax"/>
          <c:max val="70"/>
          <c:min val="-5"/>
        </c:scaling>
        <c:delete val="0"/>
        <c:axPos val="l"/>
        <c:majorGridlines>
          <c:spPr>
            <a:ln w="9513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6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1942018144"/>
        <c:crosses val="autoZero"/>
        <c:crossBetween val="between"/>
      </c:valAx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6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2241223866322012"/>
          <c:y val="0.16289552347623221"/>
          <c:w val="0.85342526928332163"/>
          <c:h val="0.68673009623797165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Лист1!$B$30</c:f>
              <c:strCache>
                <c:ptCount val="1"/>
                <c:pt idx="0">
                  <c:v>Доходы республиканского бюджета</c:v>
                </c:pt>
              </c:strCache>
            </c:strRef>
          </c:tx>
          <c:spPr>
            <a:ln w="38100">
              <a:solidFill>
                <a:srgbClr val="002060"/>
              </a:solidFill>
            </a:ln>
          </c:spPr>
          <c:marker>
            <c:symbol val="circle"/>
            <c:size val="2"/>
          </c:marker>
          <c:dLbls>
            <c:dLbl>
              <c:idx val="0"/>
              <c:layout>
                <c:manualLayout>
                  <c:x val="-3.8094971463766801E-2"/>
                  <c:y val="-4.71652027646636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4.1269552419080646E-2"/>
                  <c:y val="-4.35371102443048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7460195254226443E-2"/>
                  <c:y val="7.6189942927533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904748573188373E-2"/>
                  <c:y val="-7.98180354478925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3.1745809553138986E-2"/>
                  <c:y val="-4.71652027646636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1.1639995703261378E-16"/>
                  <c:y val="-1.0884277561076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rgbClr val="DFFDE3"/>
              </a:solidFill>
            </c:spPr>
            <c:txPr>
              <a:bodyPr/>
              <a:lstStyle/>
              <a:p>
                <a:pPr>
                  <a:defRPr sz="11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Лист1!$A$31:$A$35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Лист1!$B$31:$B$35</c:f>
              <c:numCache>
                <c:formatCode>General</c:formatCode>
                <c:ptCount val="5"/>
                <c:pt idx="0">
                  <c:v>29.5</c:v>
                </c:pt>
                <c:pt idx="1">
                  <c:v>36.4</c:v>
                </c:pt>
                <c:pt idx="2">
                  <c:v>31.8</c:v>
                </c:pt>
                <c:pt idx="3">
                  <c:v>35.5</c:v>
                </c:pt>
                <c:pt idx="4">
                  <c:v>33.200000000000003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Лист1!$C$30</c:f>
              <c:strCache>
                <c:ptCount val="1"/>
                <c:pt idx="0">
                  <c:v>Расходы республиканского бюджета</c:v>
                </c:pt>
              </c:strCache>
            </c:strRef>
          </c:tx>
          <c:spPr>
            <a:ln w="38100">
              <a:solidFill>
                <a:srgbClr val="C00000"/>
              </a:solidFill>
            </a:ln>
          </c:spPr>
          <c:marker>
            <c:symbol val="circle"/>
            <c:size val="2"/>
            <c:spPr>
              <a:ln>
                <a:solidFill>
                  <a:srgbClr val="C00000"/>
                </a:solidFill>
              </a:ln>
            </c:spPr>
          </c:marker>
          <c:dLbls>
            <c:dLbl>
              <c:idx val="0"/>
              <c:layout>
                <c:manualLayout>
                  <c:x val="-3.1745809553139497E-3"/>
                  <c:y val="3.26528326832296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4.1269552419080646E-2"/>
                  <c:y val="-4.71652027646636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6.1904328628621032E-2"/>
                  <c:y val="3.62809252035874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2.8571228597825574E-2"/>
                  <c:y val="-6.89337578868161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2.2222066687197291E-2"/>
                  <c:y val="5.44213878053820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1.1639995703261378E-16"/>
                  <c:y val="-3.62809252035874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rgbClr val="FFFFFF"/>
              </a:solidFill>
            </c:spPr>
            <c:txPr>
              <a:bodyPr/>
              <a:lstStyle/>
              <a:p>
                <a:pPr>
                  <a:defRPr sz="11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Лист1!$A$31:$A$35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Лист1!$C$31:$C$35</c:f>
              <c:numCache>
                <c:formatCode>General</c:formatCode>
                <c:ptCount val="5"/>
                <c:pt idx="0">
                  <c:v>34.700000000000003</c:v>
                </c:pt>
                <c:pt idx="1">
                  <c:v>39.200000000000003</c:v>
                </c:pt>
                <c:pt idx="2">
                  <c:v>35.5</c:v>
                </c:pt>
                <c:pt idx="3">
                  <c:v>40.300000000000004</c:v>
                </c:pt>
                <c:pt idx="4">
                  <c:v>39.200000000000003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942017600"/>
        <c:axId val="-1942025760"/>
      </c:lineChart>
      <c:catAx>
        <c:axId val="-19420176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-1942025760"/>
        <c:crosses val="autoZero"/>
        <c:auto val="1"/>
        <c:lblAlgn val="ctr"/>
        <c:lblOffset val="100"/>
        <c:noMultiLvlLbl val="0"/>
      </c:catAx>
      <c:valAx>
        <c:axId val="-1942025760"/>
        <c:scaling>
          <c:orientation val="minMax"/>
          <c:max val="41"/>
          <c:min val="26.5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ru-RU" sz="1200" b="1" dirty="0" smtClean="0">
                    <a:latin typeface="Times New Roman" pitchFamily="18" charset="0"/>
                    <a:cs typeface="Times New Roman" pitchFamily="18" charset="0"/>
                  </a:rPr>
                  <a:t>млрд. рублей</a:t>
                </a:r>
                <a:endParaRPr lang="ru-RU" sz="1200" b="1" dirty="0">
                  <a:latin typeface="Times New Roman" pitchFamily="18" charset="0"/>
                  <a:cs typeface="Times New Roman" pitchFamily="18" charset="0"/>
                </a:endParaRPr>
              </a:p>
            </c:rich>
          </c:tx>
          <c:layout>
            <c:manualLayout>
              <c:xMode val="edge"/>
              <c:yMode val="edge"/>
              <c:x val="3.1797544555825646E-2"/>
              <c:y val="0.1013169118819174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-194201760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3.5301534589889619E-2"/>
          <c:y val="2.7777777777778657E-2"/>
          <c:w val="0.90962757332433963"/>
          <c:h val="8.3717191601050026E-2"/>
        </c:manualLayout>
      </c:layout>
      <c:overlay val="0"/>
      <c:txPr>
        <a:bodyPr/>
        <a:lstStyle/>
        <a:p>
          <a:pPr>
            <a:defRPr sz="14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283542399045259"/>
          <c:y val="0.16289552347623221"/>
          <c:w val="0.87300202795902571"/>
          <c:h val="0.68673009623797165"/>
        </c:manualLayout>
      </c:layout>
      <c:lineChart>
        <c:grouping val="standard"/>
        <c:varyColors val="0"/>
        <c:ser>
          <c:idx val="0"/>
          <c:order val="0"/>
          <c:tx>
            <c:v>Доходы</c:v>
          </c:tx>
          <c:spPr>
            <a:ln w="41275">
              <a:solidFill>
                <a:srgbClr val="002060"/>
              </a:solidFill>
            </a:ln>
          </c:spPr>
          <c:marker>
            <c:symbol val="circle"/>
            <c:size val="2"/>
          </c:marker>
          <c:dLbls>
            <c:dLbl>
              <c:idx val="0"/>
              <c:layout>
                <c:manualLayout>
                  <c:x val="-2.8021289430977037E-2"/>
                  <c:y val="-8.66637511726753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3.4614534002971632E-2"/>
                  <c:y val="-6.02878269027306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1097645432958187E-2"/>
                  <c:y val="-5.27518485398894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3.7911156288968934E-2"/>
                  <c:y val="-7.15917944469926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9.8898668579917737E-3"/>
                  <c:y val="-7.15917944469927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Лист1!$B$264:$B$268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Лист1!$C$264:$C$268</c:f>
              <c:numCache>
                <c:formatCode>General</c:formatCode>
                <c:ptCount val="5"/>
                <c:pt idx="0">
                  <c:v>41.6</c:v>
                </c:pt>
                <c:pt idx="1">
                  <c:v>51.9</c:v>
                </c:pt>
                <c:pt idx="2" formatCode="0.0">
                  <c:v>60</c:v>
                </c:pt>
                <c:pt idx="3" formatCode="0.0">
                  <c:v>77.5</c:v>
                </c:pt>
                <c:pt idx="4" formatCode="0.0">
                  <c:v>62.7</c:v>
                </c:pt>
              </c:numCache>
            </c:numRef>
          </c:val>
          <c:smooth val="0"/>
        </c:ser>
        <c:ser>
          <c:idx val="1"/>
          <c:order val="1"/>
          <c:tx>
            <c:v>Расходы</c:v>
          </c:tx>
          <c:spPr>
            <a:ln w="41275">
              <a:solidFill>
                <a:srgbClr val="CC3300"/>
              </a:solidFill>
            </a:ln>
          </c:spPr>
          <c:marker>
            <c:symbol val="circle"/>
            <c:size val="2"/>
          </c:marker>
          <c:dLbls>
            <c:dLbl>
              <c:idx val="0"/>
              <c:layout>
                <c:manualLayout>
                  <c:x val="1.813142257298514E-2"/>
                  <c:y val="1.88399459071033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977973371598379E-2"/>
                  <c:y val="1.88399459071033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4.9449334289959476E-3"/>
                  <c:y val="3.39119026327860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"/>
                  <c:y val="3.39119026327860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6483111429985283E-3"/>
                  <c:y val="4.14478809956272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C0000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Лист1!$B$264:$B$268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Лист1!$D$264:$D$268</c:f>
              <c:numCache>
                <c:formatCode>General</c:formatCode>
                <c:ptCount val="5"/>
                <c:pt idx="0">
                  <c:v>40.1</c:v>
                </c:pt>
                <c:pt idx="1">
                  <c:v>50.1</c:v>
                </c:pt>
                <c:pt idx="2">
                  <c:v>56.1</c:v>
                </c:pt>
                <c:pt idx="3">
                  <c:v>62.3</c:v>
                </c:pt>
                <c:pt idx="4">
                  <c:v>63.1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942020320"/>
        <c:axId val="-1942018688"/>
      </c:lineChart>
      <c:catAx>
        <c:axId val="-19420203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-1942018688"/>
        <c:crosses val="autoZero"/>
        <c:auto val="1"/>
        <c:lblAlgn val="ctr"/>
        <c:lblOffset val="100"/>
        <c:noMultiLvlLbl val="0"/>
      </c:catAx>
      <c:valAx>
        <c:axId val="-1942018688"/>
        <c:scaling>
          <c:orientation val="minMax"/>
          <c:max val="80"/>
          <c:min val="37"/>
        </c:scaling>
        <c:delete val="0"/>
        <c:axPos val="l"/>
        <c:majorGridlines>
          <c:spPr>
            <a:ln>
              <a:solidFill>
                <a:schemeClr val="bg2">
                  <a:lumMod val="40000"/>
                  <a:lumOff val="60000"/>
                </a:schemeClr>
              </a:solidFill>
            </a:ln>
          </c:spPr>
        </c:majorGridlines>
        <c:title>
          <c:tx>
            <c:rich>
              <a:bodyPr rot="0" vert="horz"/>
              <a:lstStyle/>
              <a:p>
                <a:pPr>
                  <a:defRPr sz="1200" b="0"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ru-RU" sz="1200" b="0">
                    <a:latin typeface="Times New Roman" pitchFamily="18" charset="0"/>
                    <a:cs typeface="Times New Roman" pitchFamily="18" charset="0"/>
                  </a:rPr>
                  <a:t>млрд руб.</a:t>
                </a:r>
              </a:p>
            </c:rich>
          </c:tx>
          <c:layout>
            <c:manualLayout>
              <c:xMode val="edge"/>
              <c:yMode val="edge"/>
              <c:x val="1.9769357495881535E-2"/>
              <c:y val="8.6804461942258312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-1942020320"/>
        <c:crosses val="autoZero"/>
        <c:crossBetween val="between"/>
        <c:majorUnit val="3"/>
      </c:valAx>
    </c:plotArea>
    <c:legend>
      <c:legendPos val="t"/>
      <c:layout>
        <c:manualLayout>
          <c:xMode val="edge"/>
          <c:yMode val="edge"/>
          <c:x val="3.5301534589889619E-2"/>
          <c:y val="2.7777777777778258E-2"/>
          <c:w val="0.38246435833203235"/>
          <c:h val="7.0951676045428708E-2"/>
        </c:manualLayout>
      </c:layout>
      <c:overlay val="0"/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33,2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defRPr/>
            </a:pPr>
            <a:r>
              <a:rPr lang="ru-RU" sz="1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млрд. рублей</a:t>
            </a:r>
            <a:endParaRPr lang="en-US" sz="1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c:rich>
      </c:tx>
      <c:layout>
        <c:manualLayout>
          <c:xMode val="edge"/>
          <c:yMode val="edge"/>
          <c:x val="0.3308967660713269"/>
          <c:y val="0.37237884599233673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7586078637620042"/>
          <c:y val="0.10624014296779614"/>
          <c:w val="0.57079154440503432"/>
          <c:h val="0.7491639020316001"/>
        </c:manualLayout>
      </c:layout>
      <c:doughnutChart>
        <c:varyColors val="1"/>
        <c:ser>
          <c:idx val="0"/>
          <c:order val="0"/>
          <c:spPr>
            <a:ln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bubble3D val="0"/>
            <c:spPr>
              <a:solidFill>
                <a:srgbClr val="00B050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gradFill>
                <a:gsLst>
                  <a:gs pos="0">
                    <a:srgbClr val="CCCCFF"/>
                  </a:gs>
                  <a:gs pos="17999">
                    <a:srgbClr val="99CCFF"/>
                  </a:gs>
                  <a:gs pos="36000">
                    <a:srgbClr val="9966FF"/>
                  </a:gs>
                  <a:gs pos="61000">
                    <a:srgbClr val="CC99FF"/>
                  </a:gs>
                  <a:gs pos="82001">
                    <a:srgbClr val="99CCFF"/>
                  </a:gs>
                  <a:gs pos="100000">
                    <a:srgbClr val="CCCCFF"/>
                  </a:gs>
                </a:gsLst>
                <a:lin ang="5400000" scaled="0"/>
              </a:gradFill>
              <a:ln>
                <a:solidFill>
                  <a:schemeClr val="tx1"/>
                </a:solidFill>
              </a:ln>
            </c:spPr>
          </c:dPt>
          <c:dPt>
            <c:idx val="3"/>
            <c:bubble3D val="0"/>
            <c:spPr>
              <a:solidFill>
                <a:srgbClr val="FFFF00"/>
              </a:solidFill>
              <a:ln>
                <a:solidFill>
                  <a:schemeClr val="tx1"/>
                </a:solidFill>
              </a:ln>
            </c:spPr>
          </c:dPt>
          <c:dPt>
            <c:idx val="4"/>
            <c:bubble3D val="0"/>
            <c:spPr>
              <a:solidFill>
                <a:srgbClr val="3909E9"/>
              </a:solidFill>
              <a:ln>
                <a:solidFill>
                  <a:schemeClr val="tx1"/>
                </a:solidFill>
              </a:ln>
            </c:spPr>
          </c:dPt>
          <c:dPt>
            <c:idx val="5"/>
            <c:bubble3D val="0"/>
            <c:spPr>
              <a:gradFill>
                <a:gsLst>
                  <a:gs pos="0">
                    <a:srgbClr val="FBEAC7"/>
                  </a:gs>
                  <a:gs pos="17999">
                    <a:srgbClr val="FEE7F2"/>
                  </a:gs>
                  <a:gs pos="36000">
                    <a:srgbClr val="FAC77D"/>
                  </a:gs>
                  <a:gs pos="61000">
                    <a:srgbClr val="FBA97D"/>
                  </a:gs>
                  <a:gs pos="82001">
                    <a:srgbClr val="FBD49C"/>
                  </a:gs>
                  <a:gs pos="100000">
                    <a:srgbClr val="FEE7F2"/>
                  </a:gs>
                </a:gsLst>
                <a:lin ang="5400000" scaled="0"/>
              </a:gradFill>
              <a:ln>
                <a:solidFill>
                  <a:schemeClr val="tx1"/>
                </a:solidFill>
              </a:ln>
            </c:spPr>
          </c:dPt>
          <c:dLbls>
            <c:dLbl>
              <c:idx val="0"/>
              <c:layout>
                <c:manualLayout>
                  <c:x val="0.20394596802111217"/>
                  <c:y val="-9.662341237623466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7457851119207821"/>
                  <c:y val="1.8644080648021387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19833470870733971"/>
                  <c:y val="6.3150914079341522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12593493214451248"/>
                  <c:y val="0.15200506033203826"/>
                </c:manualLayout>
              </c:layout>
              <c:tx>
                <c:rich>
                  <a:bodyPr/>
                  <a:lstStyle/>
                  <a:p>
                    <a:r>
                      <a:rPr lang="ru-RU" sz="950" dirty="0"/>
                      <a:t>Налог на</a:t>
                    </a:r>
                    <a:r>
                      <a:rPr lang="ru-RU" sz="950" baseline="0" dirty="0"/>
                      <a:t> </a:t>
                    </a:r>
                    <a:r>
                      <a:rPr lang="ru-RU" sz="950" dirty="0"/>
                      <a:t>имущество организаций; 2,2; 7%</a:t>
                    </a:r>
                  </a:p>
                </c:rich>
              </c:tx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0.16031572721289677"/>
                  <c:y val="0.15667665201526731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1398877570382932"/>
                  <c:y val="-0.18576627051895844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5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1"/>
            <c:showVal val="1"/>
            <c:showCatName val="1"/>
            <c:showSerName val="0"/>
            <c:showPercent val="1"/>
            <c:showBubbleSize val="0"/>
            <c:separator>; 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Лист2!$A$30:$A$35</c:f>
              <c:strCache>
                <c:ptCount val="6"/>
                <c:pt idx="0">
                  <c:v>Налог на прибыль организаций</c:v>
                </c:pt>
                <c:pt idx="1">
                  <c:v>Налог на доходы физических лиц</c:v>
                </c:pt>
                <c:pt idx="2">
                  <c:v>Акцизы</c:v>
                </c:pt>
                <c:pt idx="3">
                  <c:v>Налог на имущество организаций</c:v>
                </c:pt>
                <c:pt idx="4">
                  <c:v>Прочие налоговые и неналоговые доходы</c:v>
                </c:pt>
                <c:pt idx="5">
                  <c:v>Безвозмездные поступления</c:v>
                </c:pt>
              </c:strCache>
            </c:strRef>
          </c:cat>
          <c:val>
            <c:numRef>
              <c:f>Лист2!$B$30:$B$35</c:f>
              <c:numCache>
                <c:formatCode>General</c:formatCode>
                <c:ptCount val="6"/>
                <c:pt idx="0">
                  <c:v>2.2000000000000002</c:v>
                </c:pt>
                <c:pt idx="1">
                  <c:v>6.6</c:v>
                </c:pt>
                <c:pt idx="2">
                  <c:v>6.9</c:v>
                </c:pt>
                <c:pt idx="3">
                  <c:v>2.2000000000000002</c:v>
                </c:pt>
                <c:pt idx="4">
                  <c:v>1.86</c:v>
                </c:pt>
                <c:pt idx="5">
                  <c:v>13.4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solidFill>
          <a:schemeClr val="bg1"/>
        </a:solidFill>
      </c:spPr>
    </c:plotArea>
    <c:plotVisOnly val="1"/>
    <c:dispBlanksAs val="zero"/>
    <c:showDLblsOverMax val="0"/>
  </c:chart>
  <c:spPr>
    <a:solidFill>
      <a:schemeClr val="bg1"/>
    </a:solidFill>
  </c:sp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r>
              <a:rPr lang="ru-RU" sz="2673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62,7</a:t>
            </a:r>
          </a:p>
          <a:p>
            <a: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r>
              <a:rPr lang="ru-RU" sz="1527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млрд. рублей</a:t>
            </a:r>
            <a:endParaRPr lang="ru-RU" sz="1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c:rich>
      </c:tx>
      <c:layout>
        <c:manualLayout>
          <c:xMode val="edge"/>
          <c:yMode val="edge"/>
          <c:x val="0.39464368965046903"/>
          <c:y val="0.46004713065799197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0136232418093611"/>
          <c:y val="9.6786373733694323E-2"/>
          <c:w val="0.5348187401898612"/>
          <c:h val="0.74836000208666309"/>
        </c:manualLayout>
      </c:layout>
      <c:doughnutChart>
        <c:varyColors val="1"/>
        <c:ser>
          <c:idx val="0"/>
          <c:order val="0"/>
          <c:tx>
            <c:strRef>
              <c:f>Лист2!$R$66</c:f>
              <c:strCache>
                <c:ptCount val="1"/>
                <c:pt idx="0">
                  <c:v>Продажи</c:v>
                </c:pt>
              </c:strCache>
            </c:strRef>
          </c:tx>
          <c:spPr>
            <a:ln w="12124">
              <a:solidFill>
                <a:schemeClr val="accent4">
                  <a:lumMod val="75000"/>
                  <a:lumOff val="25000"/>
                </a:schemeClr>
              </a:solidFill>
            </a:ln>
          </c:spPr>
          <c:dPt>
            <c:idx val="0"/>
            <c:bubble3D val="0"/>
            <c:spPr>
              <a:solidFill>
                <a:srgbClr val="FF0000"/>
              </a:solidFill>
              <a:ln w="12124">
                <a:solidFill>
                  <a:schemeClr val="accent4">
                    <a:lumMod val="75000"/>
                    <a:lumOff val="25000"/>
                  </a:schemeClr>
                </a:solidFill>
              </a:ln>
            </c:spPr>
          </c:dPt>
          <c:dPt>
            <c:idx val="1"/>
            <c:bubble3D val="0"/>
            <c:spPr>
              <a:solidFill>
                <a:srgbClr val="00B050"/>
              </a:solidFill>
              <a:ln w="12124">
                <a:solidFill>
                  <a:schemeClr val="accent4">
                    <a:lumMod val="75000"/>
                    <a:lumOff val="25000"/>
                  </a:schemeClr>
                </a:solidFill>
              </a:ln>
            </c:spPr>
          </c:dPt>
          <c:dPt>
            <c:idx val="2"/>
            <c:bubble3D val="0"/>
            <c:spPr>
              <a:gradFill>
                <a:gsLst>
                  <a:gs pos="0">
                    <a:srgbClr val="CCCCFF"/>
                  </a:gs>
                  <a:gs pos="17999">
                    <a:srgbClr val="99CCFF"/>
                  </a:gs>
                  <a:gs pos="36000">
                    <a:srgbClr val="9966FF"/>
                  </a:gs>
                  <a:gs pos="61000">
                    <a:srgbClr val="CC99FF"/>
                  </a:gs>
                  <a:gs pos="82001">
                    <a:srgbClr val="99CCFF"/>
                  </a:gs>
                  <a:gs pos="100000">
                    <a:srgbClr val="CCCCFF"/>
                  </a:gs>
                </a:gsLst>
                <a:lin ang="5400000" scaled="0"/>
              </a:gradFill>
              <a:ln w="12124">
                <a:solidFill>
                  <a:schemeClr val="accent4">
                    <a:lumMod val="75000"/>
                    <a:lumOff val="25000"/>
                  </a:schemeClr>
                </a:solidFill>
              </a:ln>
            </c:spPr>
          </c:dPt>
          <c:dPt>
            <c:idx val="3"/>
            <c:bubble3D val="0"/>
            <c:spPr>
              <a:solidFill>
                <a:srgbClr val="FFFF00"/>
              </a:solidFill>
              <a:ln w="12124">
                <a:solidFill>
                  <a:schemeClr val="accent4">
                    <a:lumMod val="75000"/>
                    <a:lumOff val="25000"/>
                  </a:schemeClr>
                </a:solidFill>
              </a:ln>
            </c:spPr>
          </c:dPt>
          <c:dPt>
            <c:idx val="4"/>
            <c:bubble3D val="0"/>
            <c:spPr>
              <a:solidFill>
                <a:srgbClr val="0A14D8"/>
              </a:solidFill>
              <a:ln w="12124">
                <a:solidFill>
                  <a:schemeClr val="accent4">
                    <a:lumMod val="75000"/>
                    <a:lumOff val="25000"/>
                  </a:schemeClr>
                </a:solidFill>
              </a:ln>
            </c:spPr>
          </c:dPt>
          <c:dPt>
            <c:idx val="5"/>
            <c:bubble3D val="0"/>
            <c:spPr>
              <a:gradFill>
                <a:gsLst>
                  <a:gs pos="0">
                    <a:srgbClr val="FBEAC7"/>
                  </a:gs>
                  <a:gs pos="17999">
                    <a:srgbClr val="FEE7F2"/>
                  </a:gs>
                  <a:gs pos="36000">
                    <a:srgbClr val="FAC77D"/>
                  </a:gs>
                  <a:gs pos="61000">
                    <a:srgbClr val="FBA97D"/>
                  </a:gs>
                  <a:gs pos="82001">
                    <a:srgbClr val="FBD49C"/>
                  </a:gs>
                  <a:gs pos="100000">
                    <a:srgbClr val="FEE7F2"/>
                  </a:gs>
                </a:gsLst>
                <a:lin ang="5400000" scaled="0"/>
              </a:gradFill>
              <a:ln w="12124">
                <a:solidFill>
                  <a:schemeClr val="accent4">
                    <a:lumMod val="75000"/>
                    <a:lumOff val="25000"/>
                  </a:schemeClr>
                </a:solidFill>
              </a:ln>
            </c:spPr>
          </c:dPt>
          <c:dLbls>
            <c:dLbl>
              <c:idx val="0"/>
              <c:layout>
                <c:manualLayout>
                  <c:x val="0.10748438521094215"/>
                  <c:y val="-0.12691065987237526"/>
                </c:manualLayout>
              </c:layout>
              <c:tx>
                <c:rich>
                  <a:bodyPr/>
                  <a:lstStyle/>
                  <a:p>
                    <a:r>
                      <a:rPr lang="ru-RU" b="1" dirty="0"/>
                      <a:t>
Налог на прибыль организаций
</a:t>
                    </a:r>
                    <a:r>
                      <a:rPr lang="ru-RU" b="1" dirty="0" smtClean="0"/>
                      <a:t>7,7</a:t>
                    </a:r>
                    <a:r>
                      <a:rPr lang="ru-RU" b="1" dirty="0"/>
                      <a:t>
</a:t>
                    </a:r>
                    <a:r>
                      <a:rPr lang="ru-RU" b="1" dirty="0" smtClean="0"/>
                      <a:t>12,4 %</a:t>
                    </a:r>
                    <a:endParaRPr lang="ru-RU" b="1" dirty="0"/>
                  </a:p>
                </c:rich>
              </c:tx>
              <c:showLegendKey val="1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4787391006940132"/>
                  <c:y val="-3.7563820415459651E-2"/>
                </c:manualLayout>
              </c:layout>
              <c:tx>
                <c:rich>
                  <a:bodyPr/>
                  <a:lstStyle/>
                  <a:p>
                    <a:r>
                      <a:rPr lang="ru-RU" b="1" dirty="0"/>
                      <a:t>
Налог на доходы физических лиц
</a:t>
                    </a:r>
                    <a:r>
                      <a:rPr lang="ru-RU" b="1" dirty="0" smtClean="0"/>
                      <a:t>10,8 </a:t>
                    </a:r>
                  </a:p>
                  <a:p>
                    <a:r>
                      <a:rPr lang="ru-RU" b="1" dirty="0" smtClean="0"/>
                      <a:t>17,2 %</a:t>
                    </a:r>
                    <a:endParaRPr lang="ru-RU" b="1" dirty="0"/>
                  </a:p>
                </c:rich>
              </c:tx>
              <c:showLegendKey val="1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14115466479099187"/>
                  <c:y val="-5.0816435339098957E-3"/>
                </c:manualLayout>
              </c:layout>
              <c:tx>
                <c:rich>
                  <a:bodyPr/>
                  <a:lstStyle/>
                  <a:p>
                    <a:r>
                      <a:rPr lang="ru-RU" b="1" dirty="0"/>
                      <a:t>
Акцизы
</a:t>
                    </a:r>
                    <a:r>
                      <a:rPr lang="ru-RU" b="1" dirty="0" smtClean="0"/>
                      <a:t>9,3</a:t>
                    </a:r>
                    <a:r>
                      <a:rPr lang="ru-RU" b="1" dirty="0"/>
                      <a:t>
</a:t>
                    </a:r>
                    <a:r>
                      <a:rPr lang="ru-RU" b="1" dirty="0" smtClean="0"/>
                      <a:t>14,8 %</a:t>
                    </a:r>
                    <a:endParaRPr lang="ru-RU" b="1" dirty="0"/>
                  </a:p>
                </c:rich>
              </c:tx>
              <c:showLegendKey val="1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14787658209164883"/>
                  <c:y val="0.15694386110657579"/>
                </c:manualLayout>
              </c:layout>
              <c:tx>
                <c:rich>
                  <a:bodyPr/>
                  <a:lstStyle/>
                  <a:p>
                    <a:r>
                      <a:rPr lang="ru-RU" b="1" dirty="0"/>
                      <a:t>
Налог на имущество организаций
</a:t>
                    </a:r>
                    <a:r>
                      <a:rPr lang="ru-RU" b="1" dirty="0" smtClean="0"/>
                      <a:t>3,2</a:t>
                    </a:r>
                    <a:r>
                      <a:rPr lang="ru-RU" b="1" dirty="0"/>
                      <a:t>
</a:t>
                    </a:r>
                    <a:r>
                      <a:rPr lang="ru-RU" b="1" dirty="0" smtClean="0"/>
                      <a:t>5,1</a:t>
                    </a:r>
                    <a:r>
                      <a:rPr lang="ru-RU" b="1" baseline="0" dirty="0" smtClean="0"/>
                      <a:t> </a:t>
                    </a:r>
                    <a:r>
                      <a:rPr lang="ru-RU" b="1" dirty="0" smtClean="0"/>
                      <a:t>%</a:t>
                    </a:r>
                    <a:endParaRPr lang="ru-RU" b="1" dirty="0"/>
                  </a:p>
                </c:rich>
              </c:tx>
              <c:showLegendKey val="1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815011064716889"/>
                      <c:h val="0.14048741965746664"/>
                    </c:manualLayout>
                  </c15:layout>
                </c:ext>
              </c:extLst>
            </c:dLbl>
            <c:dLbl>
              <c:idx val="4"/>
              <c:layout>
                <c:manualLayout>
                  <c:x val="-0.12946075028348883"/>
                  <c:y val="0.16717483085476789"/>
                </c:manualLayout>
              </c:layout>
              <c:tx>
                <c:rich>
                  <a:bodyPr/>
                  <a:lstStyle/>
                  <a:p>
                    <a:r>
                      <a:rPr lang="ru-RU" b="1" dirty="0"/>
                      <a:t>
Прочие налоговые и неналоговые доходы
</a:t>
                    </a:r>
                    <a:r>
                      <a:rPr lang="ru-RU" b="1" dirty="0" smtClean="0"/>
                      <a:t>4,9</a:t>
                    </a:r>
                    <a:r>
                      <a:rPr lang="ru-RU" b="1" dirty="0"/>
                      <a:t>
</a:t>
                    </a:r>
                    <a:r>
                      <a:rPr lang="ru-RU" b="1" dirty="0" smtClean="0"/>
                      <a:t>7,8 %</a:t>
                    </a:r>
                    <a:endParaRPr lang="ru-RU" b="1" dirty="0"/>
                  </a:p>
                </c:rich>
              </c:tx>
              <c:showLegendKey val="1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736890804375396"/>
                      <c:h val="0.13613411475187137"/>
                    </c:manualLayout>
                  </c15:layout>
                </c:ext>
              </c:extLst>
            </c:dLbl>
            <c:dLbl>
              <c:idx val="5"/>
              <c:layout>
                <c:manualLayout>
                  <c:x val="-0.11478651305677309"/>
                  <c:y val="-0.14687785194998082"/>
                </c:manualLayout>
              </c:layout>
              <c:tx>
                <c:rich>
                  <a:bodyPr/>
                  <a:lstStyle/>
                  <a:p>
                    <a:r>
                      <a:rPr lang="ru-RU" b="1" dirty="0"/>
                      <a:t>
Безвозмездные поступления
</a:t>
                    </a:r>
                    <a:r>
                      <a:rPr lang="ru-RU" b="1" dirty="0" smtClean="0"/>
                      <a:t>26,8</a:t>
                    </a:r>
                    <a:r>
                      <a:rPr lang="ru-RU" b="1" dirty="0"/>
                      <a:t>
</a:t>
                    </a:r>
                    <a:r>
                      <a:rPr lang="ru-RU" b="1" dirty="0" smtClean="0"/>
                      <a:t>42,7 %</a:t>
                    </a:r>
                    <a:endParaRPr lang="ru-RU" b="1" dirty="0"/>
                  </a:p>
                </c:rich>
              </c:tx>
              <c:showLegendKey val="1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55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1"/>
            <c:showVal val="1"/>
            <c:showCatName val="1"/>
            <c:showSerName val="1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Лист2!$Q$67:$Q$72</c:f>
              <c:strCache>
                <c:ptCount val="6"/>
                <c:pt idx="0">
                  <c:v>Налог на прибыль организаций</c:v>
                </c:pt>
                <c:pt idx="1">
                  <c:v>Налог на доходы физических лиц</c:v>
                </c:pt>
                <c:pt idx="2">
                  <c:v>Акцизы</c:v>
                </c:pt>
                <c:pt idx="3">
                  <c:v>Налог на имущество организаций</c:v>
                </c:pt>
                <c:pt idx="4">
                  <c:v>Прочие налоговые и неналоговые доходы</c:v>
                </c:pt>
                <c:pt idx="5">
                  <c:v>Безвозмездные поступления</c:v>
                </c:pt>
              </c:strCache>
            </c:strRef>
          </c:cat>
          <c:val>
            <c:numRef>
              <c:f>Лист2!$R$67:$R$72</c:f>
              <c:numCache>
                <c:formatCode>General</c:formatCode>
                <c:ptCount val="6"/>
                <c:pt idx="0">
                  <c:v>7.7</c:v>
                </c:pt>
                <c:pt idx="1">
                  <c:v>10.8</c:v>
                </c:pt>
                <c:pt idx="2">
                  <c:v>9.3000000000000007</c:v>
                </c:pt>
                <c:pt idx="3">
                  <c:v>3.2</c:v>
                </c:pt>
                <c:pt idx="4">
                  <c:v>4.9000000000000004</c:v>
                </c:pt>
                <c:pt idx="5">
                  <c:v>26.8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 w="25400">
          <a:noFill/>
        </a:ln>
      </c:spPr>
    </c:plotArea>
    <c:plotVisOnly val="1"/>
    <c:dispBlanksAs val="zero"/>
    <c:showDLblsOverMax val="0"/>
  </c:chart>
  <c:spPr>
    <a:solidFill>
      <a:schemeClr val="bg1"/>
    </a:solidFill>
  </c:spPr>
  <c:txPr>
    <a:bodyPr/>
    <a:lstStyle/>
    <a:p>
      <a:pPr>
        <a:defRPr sz="1718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depthPercent val="9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v>Неналоговые доходы</c:v>
          </c:tx>
          <c:spPr>
            <a:blipFill>
              <a:blip xmlns:r="http://schemas.openxmlformats.org/officeDocument/2006/relationships" r:embed="rId2"/>
              <a:tile tx="0" ty="0" sx="100000" sy="100000" flip="none" algn="tl"/>
            </a:blip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Лист1!$A$1:$A$5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Лист1!$C$1:$C$5</c:f>
              <c:numCache>
                <c:formatCode>General</c:formatCode>
                <c:ptCount val="5"/>
                <c:pt idx="0">
                  <c:v>0.4</c:v>
                </c:pt>
                <c:pt idx="1">
                  <c:v>0.5</c:v>
                </c:pt>
                <c:pt idx="2">
                  <c:v>0.7</c:v>
                </c:pt>
                <c:pt idx="3">
                  <c:v>1.5</c:v>
                </c:pt>
                <c:pt idx="4">
                  <c:v>1.3</c:v>
                </c:pt>
              </c:numCache>
            </c:numRef>
          </c:val>
        </c:ser>
        <c:ser>
          <c:idx val="1"/>
          <c:order val="1"/>
          <c:tx>
            <c:v>Налоговые доходы</c:v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dLbls>
            <c:dLbl>
              <c:idx val="2"/>
              <c:layout>
                <c:manualLayout>
                  <c:x val="-2.2583719805388851E-2"/>
                  <c:y val="-4.6066300160769547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4.4653645166491215E-2"/>
                  <c:y val="3.23325849863807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2.1078138485029544E-2"/>
                  <c:y val="1.00509452340218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Лист1!$A$1:$A$5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Лист1!$B$1:$B$5</c:f>
              <c:numCache>
                <c:formatCode>General</c:formatCode>
                <c:ptCount val="5"/>
                <c:pt idx="0">
                  <c:v>23.8</c:v>
                </c:pt>
                <c:pt idx="1">
                  <c:v>24.6</c:v>
                </c:pt>
                <c:pt idx="2">
                  <c:v>29.3</c:v>
                </c:pt>
                <c:pt idx="3">
                  <c:v>32.9</c:v>
                </c:pt>
                <c:pt idx="4">
                  <c:v>34.6</c:v>
                </c:pt>
              </c:numCache>
            </c:numRef>
          </c:val>
          <c:shape val="cylinder"/>
        </c:ser>
        <c:ser>
          <c:idx val="2"/>
          <c:order val="2"/>
          <c:tx>
            <c:v>Безвозмездные поступления</c:v>
          </c:tx>
          <c:spPr>
            <a:blipFill>
              <a:blip xmlns:r="http://schemas.openxmlformats.org/officeDocument/2006/relationships" r:embed="rId3"/>
              <a:tile tx="0" ty="0" sx="100000" sy="100000" flip="none" algn="tl"/>
            </a:blipFill>
            <a:scene3d>
              <a:camera prst="orthographicFront"/>
              <a:lightRig rig="threePt" dir="t"/>
            </a:scene3d>
            <a:sp3d prstMaterial="metal"/>
          </c:spPr>
          <c:invertIfNegative val="0"/>
          <c:dLbls>
            <c:dLbl>
              <c:idx val="0"/>
              <c:layout>
                <c:manualLayout>
                  <c:x val="1.2044650562873996E-2"/>
                  <c:y val="-1.2563681542527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7100463766466555E-2"/>
                  <c:y val="-1.7589154159538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3.8338658146964855E-2"/>
                  <c:y val="-1.12359550561797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5594882446107192E-2"/>
                  <c:y val="-1.2563681542527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Лист1!$A$1:$A$5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Лист1!$D$1:$D$5</c:f>
              <c:numCache>
                <c:formatCode>General</c:formatCode>
                <c:ptCount val="5"/>
                <c:pt idx="0">
                  <c:v>17.399999999999999</c:v>
                </c:pt>
                <c:pt idx="1">
                  <c:v>26.8</c:v>
                </c:pt>
                <c:pt idx="2" formatCode="0.0">
                  <c:v>30</c:v>
                </c:pt>
                <c:pt idx="3" formatCode="0.0">
                  <c:v>43.1</c:v>
                </c:pt>
                <c:pt idx="4" formatCode="0.0">
                  <c:v>26.8</c:v>
                </c:pt>
              </c:numCache>
            </c:numRef>
          </c:val>
          <c:shape val="box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-1942023584"/>
        <c:axId val="-1942017056"/>
        <c:axId val="0"/>
      </c:bar3DChart>
      <c:catAx>
        <c:axId val="-19420235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-1942017056"/>
        <c:crosses val="autoZero"/>
        <c:auto val="1"/>
        <c:lblAlgn val="ctr"/>
        <c:lblOffset val="100"/>
        <c:noMultiLvlLbl val="0"/>
      </c:catAx>
      <c:valAx>
        <c:axId val="-1942017056"/>
        <c:scaling>
          <c:orientation val="minMax"/>
        </c:scaling>
        <c:delete val="0"/>
        <c:axPos val="l"/>
        <c:majorGridlines>
          <c:spPr>
            <a:ln>
              <a:solidFill>
                <a:schemeClr val="accent1"/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ru-RU"/>
                  <a:t>млрд. </a:t>
                </a:r>
                <a:r>
                  <a:rPr lang="ru-RU" sz="1200"/>
                  <a:t>рублей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-1942023584"/>
        <c:crosses val="autoZero"/>
        <c:crossBetween val="between"/>
      </c:valAx>
      <c:spPr>
        <a:scene3d>
          <a:camera prst="orthographicFront"/>
          <a:lightRig rig="threePt" dir="t"/>
        </a:scene3d>
        <a:sp3d>
          <a:bevelT w="114300" prst="artDeco"/>
        </a:sp3d>
      </c:spPr>
    </c:plotArea>
    <c:legend>
      <c:legendPos val="b"/>
      <c:layout>
        <c:manualLayout>
          <c:xMode val="edge"/>
          <c:yMode val="edge"/>
          <c:x val="2.7777777777777861E-3"/>
          <c:y val="0.89368438320209953"/>
          <c:w val="0.97777777777777775"/>
          <c:h val="7.8537839020122513E-2"/>
        </c:manualLayout>
      </c:layout>
      <c:overlay val="0"/>
      <c:txPr>
        <a:bodyPr/>
        <a:lstStyle/>
        <a:p>
          <a:pPr>
            <a:defRPr sz="1200" b="1"/>
          </a:pPr>
          <a:endParaRPr lang="ru-RU"/>
        </a:p>
      </c:txPr>
    </c:legend>
    <c:plotVisOnly val="1"/>
    <c:dispBlanksAs val="gap"/>
    <c:showDLblsOverMax val="0"/>
  </c:chart>
  <c:spPr>
    <a:solidFill>
      <a:schemeClr val="accent5">
        <a:lumMod val="20000"/>
        <a:lumOff val="80000"/>
      </a:schemeClr>
    </a:solidFill>
    <a:scene3d>
      <a:camera prst="orthographicFront"/>
      <a:lightRig rig="threePt" dir="t"/>
    </a:scene3d>
    <a:sp3d>
      <a:bevelT w="165100" prst="coolSlant"/>
    </a:sp3d>
  </c:spPr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ru-RU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0673196384708032E-2"/>
          <c:y val="8.226169314520608E-2"/>
          <c:w val="0.89523750248954392"/>
          <c:h val="0.7916845575716814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Дотации</c:v>
                </c:pt>
              </c:strCache>
            </c:strRef>
          </c:tx>
          <c:spPr>
            <a:solidFill>
              <a:schemeClr val="accent5">
                <a:lumMod val="2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BCF3AC06-58CF-4453-9FCD-811B94567DCC}" type="VALUE">
                      <a:rPr lang="en-US" baseline="0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numFmt formatCode="General" sourceLinked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2021 г.</c:v>
                </c:pt>
                <c:pt idx="1">
                  <c:v>2022 г.</c:v>
                </c:pt>
                <c:pt idx="2">
                  <c:v>2023 г.</c:v>
                </c:pt>
              </c:strCache>
            </c:strRef>
          </c:cat>
          <c:val>
            <c:numRef>
              <c:f>Лист1!$B$2:$B$4</c:f>
              <c:numCache>
                <c:formatCode>#\ ##0.0</c:formatCode>
                <c:ptCount val="3"/>
                <c:pt idx="0">
                  <c:v>11526.6</c:v>
                </c:pt>
                <c:pt idx="1">
                  <c:v>20601.599999999999</c:v>
                </c:pt>
                <c:pt idx="2">
                  <c:v>5423.6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Субсидии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2021 г.</c:v>
                </c:pt>
                <c:pt idx="1">
                  <c:v>2022 г.</c:v>
                </c:pt>
                <c:pt idx="2">
                  <c:v>2023 г.</c:v>
                </c:pt>
              </c:strCache>
            </c:strRef>
          </c:cat>
          <c:val>
            <c:numRef>
              <c:f>Лист1!$C$2:$C$4</c:f>
              <c:numCache>
                <c:formatCode>#\ ##0.0</c:formatCode>
                <c:ptCount val="3"/>
                <c:pt idx="0">
                  <c:v>8995.9</c:v>
                </c:pt>
                <c:pt idx="1">
                  <c:v>13246.9</c:v>
                </c:pt>
                <c:pt idx="2">
                  <c:v>15364.7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Субвенции</c:v>
                </c:pt>
              </c:strCache>
            </c:strRef>
          </c:tx>
          <c:spPr>
            <a:solidFill>
              <a:srgbClr val="00FFFF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3.011162640718506E-3"/>
                  <c:y val="1.41187364158286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2021 г.</c:v>
                </c:pt>
                <c:pt idx="1">
                  <c:v>2022 г.</c:v>
                </c:pt>
                <c:pt idx="2">
                  <c:v>2023 г.</c:v>
                </c:pt>
              </c:strCache>
            </c:strRef>
          </c:cat>
          <c:val>
            <c:numRef>
              <c:f>Лист1!$D$2:$D$4</c:f>
              <c:numCache>
                <c:formatCode>#\ ##0.0</c:formatCode>
                <c:ptCount val="3"/>
                <c:pt idx="0">
                  <c:v>2146.8000000000002</c:v>
                </c:pt>
                <c:pt idx="1">
                  <c:v>1840.8</c:v>
                </c:pt>
                <c:pt idx="2">
                  <c:v>1197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Иные межбюджетные трансферты</c:v>
                </c:pt>
              </c:strCache>
            </c:strRef>
          </c:tx>
          <c:spPr>
            <a:solidFill>
              <a:srgbClr val="E0F9FC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1.505581320359253E-3"/>
                  <c:y val="-5.307816805091373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2021 г.</c:v>
                </c:pt>
                <c:pt idx="1">
                  <c:v>2022 г.</c:v>
                </c:pt>
                <c:pt idx="2">
                  <c:v>2023 г.</c:v>
                </c:pt>
              </c:strCache>
            </c:strRef>
          </c:cat>
          <c:val>
            <c:numRef>
              <c:f>Лист1!$E$2:$E$4</c:f>
              <c:numCache>
                <c:formatCode>#\ ##0.0</c:formatCode>
                <c:ptCount val="3"/>
                <c:pt idx="0">
                  <c:v>6048.3</c:v>
                </c:pt>
                <c:pt idx="1">
                  <c:v>5680.1</c:v>
                </c:pt>
                <c:pt idx="2">
                  <c:v>3349.4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1942029024"/>
        <c:axId val="-1942015968"/>
      </c:barChart>
      <c:catAx>
        <c:axId val="-1942029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1942015968"/>
        <c:crosses val="autoZero"/>
        <c:auto val="1"/>
        <c:lblAlgn val="ctr"/>
        <c:lblOffset val="100"/>
        <c:noMultiLvlLbl val="0"/>
      </c:catAx>
      <c:valAx>
        <c:axId val="-1942015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1942029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accent6">
        <a:lumMod val="20000"/>
        <a:lumOff val="80000"/>
      </a:schemeClr>
    </a:soli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defRPr>
            </a:pPr>
            <a:r>
              <a:rPr lang="ru-RU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59,7 %</a:t>
            </a:r>
          </a:p>
        </c:rich>
      </c:tx>
      <c:layout>
        <c:manualLayout>
          <c:xMode val="edge"/>
          <c:yMode val="edge"/>
          <c:x val="0.52107116796473618"/>
          <c:y val="0.53136543542795756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7.109648404342718E-2"/>
          <c:y val="7.6914038616221883E-2"/>
          <c:w val="0.90508853181633986"/>
          <c:h val="0.88163528189000551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zero"/>
    <c:showDLblsOverMax val="0"/>
  </c:chart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defRPr>
            </a:pPr>
            <a:r>
              <a:rPr lang="en-US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56,4%</a:t>
            </a:r>
          </a:p>
        </c:rich>
      </c:tx>
      <c:layout>
        <c:manualLayout>
          <c:xMode val="edge"/>
          <c:yMode val="edge"/>
          <c:x val="0.57637911795642971"/>
          <c:y val="0.5160325503700175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8.5161958621462266E-2"/>
          <c:y val="8.0741766329268827E-2"/>
          <c:w val="0.86672919174668961"/>
          <c:h val="0.91925823367073511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zero"/>
    <c:showDLblsOverMax val="0"/>
  </c:chart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defRPr>
            </a:pPr>
            <a:r>
              <a:rPr lang="ru-RU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63,8 %</a:t>
            </a:r>
          </a:p>
        </c:rich>
      </c:tx>
      <c:layout>
        <c:manualLayout>
          <c:xMode val="edge"/>
          <c:yMode val="edge"/>
          <c:x val="0.51112077408234424"/>
          <c:y val="0.59893275164928705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spPr>
            <a:solidFill>
              <a:srgbClr val="FFC000"/>
            </a:solidFill>
          </c:spPr>
          <c:dPt>
            <c:idx val="1"/>
            <c:bubble3D val="0"/>
            <c:spPr>
              <a:gradFill>
                <a:gsLst>
                  <a:gs pos="0">
                    <a:srgbClr val="3399FF"/>
                  </a:gs>
                  <a:gs pos="16000">
                    <a:srgbClr val="00CCCC"/>
                  </a:gs>
                  <a:gs pos="47000">
                    <a:srgbClr val="9999FF"/>
                  </a:gs>
                  <a:gs pos="60001">
                    <a:srgbClr val="2E6792"/>
                  </a:gs>
                  <a:gs pos="71001">
                    <a:srgbClr val="3333CC"/>
                  </a:gs>
                  <a:gs pos="81000">
                    <a:srgbClr val="1170FF"/>
                  </a:gs>
                  <a:gs pos="100000">
                    <a:srgbClr val="006699"/>
                  </a:gs>
                </a:gsLst>
                <a:lin ang="5400000" scaled="0"/>
              </a:gradFill>
            </c:spPr>
          </c:dPt>
          <c:val>
            <c:numRef>
              <c:f>Лист1!$B$91:$C$91</c:f>
              <c:numCache>
                <c:formatCode>General</c:formatCode>
                <c:ptCount val="2"/>
                <c:pt idx="0">
                  <c:v>63.8</c:v>
                </c:pt>
                <c:pt idx="1">
                  <c:v>36.200000000000003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defRPr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54,4%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c:rich>
      </c:tx>
      <c:layout>
        <c:manualLayout>
          <c:xMode val="edge"/>
          <c:yMode val="edge"/>
          <c:x val="0.52107099225209463"/>
          <c:y val="0.5313653136531373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1757877280265336"/>
          <c:y val="0.16981981981981981"/>
          <c:w val="0.56484245439469316"/>
          <c:h val="0.76711711711711716"/>
        </c:manualLayout>
      </c:layout>
      <c:pieChart>
        <c:varyColors val="1"/>
        <c:ser>
          <c:idx val="0"/>
          <c:order val="0"/>
          <c:spPr>
            <a:solidFill>
              <a:srgbClr val="FFC000"/>
            </a:solidFill>
          </c:spPr>
          <c:dPt>
            <c:idx val="1"/>
            <c:bubble3D val="0"/>
            <c:spPr>
              <a:gradFill>
                <a:gsLst>
                  <a:gs pos="0">
                    <a:srgbClr val="3399FF"/>
                  </a:gs>
                  <a:gs pos="16000">
                    <a:srgbClr val="00CCCC"/>
                  </a:gs>
                  <a:gs pos="47000">
                    <a:srgbClr val="9999FF"/>
                  </a:gs>
                  <a:gs pos="60001">
                    <a:srgbClr val="2E6792"/>
                  </a:gs>
                  <a:gs pos="71001">
                    <a:srgbClr val="3333CC"/>
                  </a:gs>
                  <a:gs pos="81000">
                    <a:srgbClr val="1170FF"/>
                  </a:gs>
                  <a:gs pos="100000">
                    <a:srgbClr val="006699"/>
                  </a:gs>
                </a:gsLst>
                <a:lin ang="5400000" scaled="0"/>
              </a:gradFill>
            </c:spPr>
          </c:dPt>
          <c:val>
            <c:numRef>
              <c:f>Лист1!$B$92:$C$92</c:f>
              <c:numCache>
                <c:formatCode>General</c:formatCode>
                <c:ptCount val="2"/>
                <c:pt idx="0">
                  <c:v>54.4</c:v>
                </c:pt>
                <c:pt idx="1">
                  <c:v>45.6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defRPr>
            </a:pPr>
            <a:r>
              <a:rPr lang="ru-RU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54,0%</a:t>
            </a:r>
          </a:p>
        </c:rich>
      </c:tx>
      <c:layout>
        <c:manualLayout>
          <c:xMode val="edge"/>
          <c:yMode val="edge"/>
          <c:x val="0.52107099225209463"/>
          <c:y val="0.5313653136531373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1757877280265336"/>
          <c:y val="0.16981981981981981"/>
          <c:w val="0.56484245439469316"/>
          <c:h val="0.76711711711711716"/>
        </c:manualLayout>
      </c:layout>
      <c:pieChart>
        <c:varyColors val="1"/>
        <c:ser>
          <c:idx val="0"/>
          <c:order val="0"/>
          <c:spPr>
            <a:solidFill>
              <a:srgbClr val="FFC000"/>
            </a:solidFill>
          </c:spPr>
          <c:dPt>
            <c:idx val="1"/>
            <c:bubble3D val="0"/>
            <c:spPr>
              <a:gradFill>
                <a:gsLst>
                  <a:gs pos="0">
                    <a:srgbClr val="3399FF"/>
                  </a:gs>
                  <a:gs pos="16000">
                    <a:srgbClr val="00CCCC"/>
                  </a:gs>
                  <a:gs pos="47000">
                    <a:srgbClr val="9999FF"/>
                  </a:gs>
                  <a:gs pos="60001">
                    <a:srgbClr val="2E6792"/>
                  </a:gs>
                  <a:gs pos="71001">
                    <a:srgbClr val="3333CC"/>
                  </a:gs>
                  <a:gs pos="81000">
                    <a:srgbClr val="1170FF"/>
                  </a:gs>
                  <a:gs pos="100000">
                    <a:srgbClr val="006699"/>
                  </a:gs>
                </a:gsLst>
                <a:lin ang="5400000" scaled="0"/>
              </a:gradFill>
            </c:spPr>
          </c:dPt>
          <c:val>
            <c:numRef>
              <c:f>Лист1!$B$92:$C$92</c:f>
              <c:numCache>
                <c:formatCode>General</c:formatCode>
                <c:ptCount val="2"/>
                <c:pt idx="0">
                  <c:v>54</c:v>
                </c:pt>
                <c:pt idx="1">
                  <c:v>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2886432761368067"/>
          <c:y val="4.1774152478539245E-2"/>
          <c:w val="0.59752696250652249"/>
          <c:h val="0.86783677887852162"/>
        </c:manualLayout>
      </c:layout>
      <c:pieChart>
        <c:varyColors val="1"/>
        <c:ser>
          <c:idx val="0"/>
          <c:order val="0"/>
          <c:tx>
            <c:strRef>
              <c:f>'[сведения для презентации.xlsx]Лист3'!$H$6</c:f>
              <c:strCache>
                <c:ptCount val="1"/>
                <c:pt idx="0">
                  <c:v>2013 год</c:v>
                </c:pt>
              </c:strCache>
            </c:strRef>
          </c:tx>
          <c:spPr>
            <a:ln>
              <a:solidFill>
                <a:srgbClr val="002060"/>
              </a:solidFill>
            </a:ln>
          </c:spPr>
          <c:dPt>
            <c:idx val="0"/>
            <c:bubble3D val="0"/>
            <c:spPr>
              <a:gradFill>
                <a:gsLst>
                  <a:gs pos="0">
                    <a:srgbClr val="3399FF"/>
                  </a:gs>
                  <a:gs pos="16000">
                    <a:srgbClr val="00CCCC"/>
                  </a:gs>
                  <a:gs pos="47000">
                    <a:srgbClr val="9999FF"/>
                  </a:gs>
                  <a:gs pos="60001">
                    <a:srgbClr val="2E6792"/>
                  </a:gs>
                  <a:gs pos="71001">
                    <a:srgbClr val="3333CC"/>
                  </a:gs>
                  <a:gs pos="81000">
                    <a:srgbClr val="1170FF"/>
                  </a:gs>
                  <a:gs pos="100000">
                    <a:srgbClr val="006699"/>
                  </a:gs>
                </a:gsLst>
                <a:lin ang="5400000" scaled="0"/>
              </a:gradFill>
              <a:ln>
                <a:solidFill>
                  <a:srgbClr val="002060"/>
                </a:solidFill>
              </a:ln>
            </c:spPr>
          </c:dPt>
          <c:dPt>
            <c:idx val="1"/>
            <c:bubble3D val="0"/>
            <c:spPr>
              <a:gradFill>
                <a:gsLst>
                  <a:gs pos="0">
                    <a:srgbClr val="FBEAC7"/>
                  </a:gs>
                  <a:gs pos="17999">
                    <a:srgbClr val="FEE7F2"/>
                  </a:gs>
                  <a:gs pos="36000">
                    <a:srgbClr val="FAC77D"/>
                  </a:gs>
                  <a:gs pos="61000">
                    <a:srgbClr val="FBA97D"/>
                  </a:gs>
                  <a:gs pos="82001">
                    <a:srgbClr val="FBD49C"/>
                  </a:gs>
                  <a:gs pos="100000">
                    <a:srgbClr val="FEE7F2"/>
                  </a:gs>
                </a:gsLst>
                <a:lin ang="5400000" scaled="0"/>
              </a:gradFill>
              <a:ln>
                <a:solidFill>
                  <a:srgbClr val="002060"/>
                </a:solidFill>
              </a:ln>
            </c:spPr>
          </c:dPt>
          <c:dPt>
            <c:idx val="2"/>
            <c:bubble3D val="0"/>
            <c:spPr>
              <a:gradFill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  <a:ln>
                <a:solidFill>
                  <a:srgbClr val="002060"/>
                </a:solidFill>
              </a:ln>
            </c:spPr>
          </c:dPt>
          <c:dLbls>
            <c:dLbl>
              <c:idx val="0"/>
              <c:layout>
                <c:manualLayout>
                  <c:x val="-0.1340021719409008"/>
                  <c:y val="-5.74204205044935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23776711508585371"/>
                  <c:y val="1.22648938545240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4.9475998383077896E-2"/>
                  <c:y val="7.60422701126528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'[сведения для презентации.xlsx]Лист3'!$G$7:$G$9</c:f>
              <c:strCache>
                <c:ptCount val="3"/>
                <c:pt idx="0">
                  <c:v>субсидии</c:v>
                </c:pt>
                <c:pt idx="1">
                  <c:v>субвенции</c:v>
                </c:pt>
                <c:pt idx="2">
                  <c:v>дотации и иные межбюджетные трансферты</c:v>
                </c:pt>
              </c:strCache>
            </c:strRef>
          </c:cat>
          <c:val>
            <c:numRef>
              <c:f>'[сведения для презентации.xlsx]Лист3'!$H$7:$H$9</c:f>
              <c:numCache>
                <c:formatCode>#,##0.0</c:formatCode>
                <c:ptCount val="3"/>
                <c:pt idx="0">
                  <c:v>4833.3</c:v>
                </c:pt>
                <c:pt idx="1">
                  <c:v>3440</c:v>
                </c:pt>
                <c:pt idx="2">
                  <c:v>422.2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l"/>
      <c:overlay val="0"/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  <c:showDLblsOverMax val="0"/>
  </c:chart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2960396717233333"/>
          <c:y val="0.11697379152993843"/>
          <c:w val="0.58167687323815132"/>
          <c:h val="0.79453434713216142"/>
        </c:manualLayout>
      </c:layout>
      <c:pieChart>
        <c:varyColors val="1"/>
        <c:ser>
          <c:idx val="0"/>
          <c:order val="0"/>
          <c:spPr>
            <a:ln>
              <a:solidFill>
                <a:schemeClr val="accent6">
                  <a:lumMod val="75000"/>
                </a:schemeClr>
              </a:solidFill>
            </a:ln>
          </c:spPr>
          <c:dPt>
            <c:idx val="0"/>
            <c:bubble3D val="0"/>
            <c:spPr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c:spPr>
          </c:dPt>
          <c:dPt>
            <c:idx val="1"/>
            <c:bubble3D val="0"/>
            <c:spPr>
              <a:solidFill>
                <a:srgbClr val="00B0F0"/>
              </a:solidFill>
              <a:ln>
                <a:solidFill>
                  <a:schemeClr val="accent6">
                    <a:lumMod val="75000"/>
                  </a:schemeClr>
                </a:solidFill>
              </a:ln>
            </c:spPr>
          </c:dPt>
          <c:dPt>
            <c:idx val="2"/>
            <c:bubble3D val="0"/>
            <c:spPr>
              <a:gradFill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5400000" scaled="0"/>
              </a:gradFill>
              <a:ln>
                <a:solidFill>
                  <a:schemeClr val="accent6">
                    <a:lumMod val="75000"/>
                  </a:schemeClr>
                </a:solidFill>
              </a:ln>
            </c:spPr>
          </c:dPt>
          <c:dPt>
            <c:idx val="3"/>
            <c:bubble3D val="0"/>
            <c:spPr>
              <a:solidFill>
                <a:srgbClr val="FFC000"/>
              </a:solidFill>
              <a:ln>
                <a:solidFill>
                  <a:schemeClr val="accent6">
                    <a:lumMod val="75000"/>
                  </a:schemeClr>
                </a:solidFill>
              </a:ln>
            </c:spPr>
          </c:dPt>
          <c:dLbls>
            <c:dLbl>
              <c:idx val="0"/>
              <c:layout>
                <c:manualLayout>
                  <c:x val="-0.11246994125734283"/>
                  <c:y val="5.275500971934821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 smtClean="0"/>
                      <a:t>5</a:t>
                    </a:r>
                    <a:r>
                      <a:rPr lang="en-US" baseline="0" dirty="0" smtClean="0"/>
                      <a:t> 012,5</a:t>
                    </a:r>
                    <a:endParaRPr lang="en-US" dirty="0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22793884097821104"/>
                  <c:y val="-4.098358012415683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</a:t>
                    </a:r>
                    <a:r>
                      <a:rPr lang="en-US" baseline="0" dirty="0" smtClean="0"/>
                      <a:t> 037</a:t>
                    </a:r>
                    <a:r>
                      <a:rPr lang="en-US" dirty="0" smtClean="0"/>
                      <a:t>,5</a:t>
                    </a:r>
                    <a:endParaRPr lang="en-US" dirty="0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7.9760029996250467E-2"/>
                  <c:y val="3.95058808775182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solidFill>
                <a:schemeClr val="bg1"/>
              </a:solidFill>
              <a:ln w="12690">
                <a:solidFill>
                  <a:schemeClr val="tx1"/>
                </a:solidFill>
              </a:ln>
            </c:spPr>
            <c:txPr>
              <a:bodyPr/>
              <a:lstStyle/>
              <a:p>
                <a:pPr>
                  <a:defRPr sz="1099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Лист1!$H$298:$H$301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Лист1!$I$298:$I$301</c:f>
              <c:numCache>
                <c:formatCode>General</c:formatCode>
                <c:ptCount val="4"/>
                <c:pt idx="0">
                  <c:v>2083.1999999999998</c:v>
                </c:pt>
                <c:pt idx="1">
                  <c:v>5012.5</c:v>
                </c:pt>
                <c:pt idx="2">
                  <c:v>7037.5</c:v>
                </c:pt>
                <c:pt idx="3">
                  <c:v>1457.2</c:v>
                </c:pt>
              </c:numCache>
            </c:numRef>
          </c:val>
        </c:ser>
        <c:ser>
          <c:idx val="1"/>
          <c:order val="1"/>
          <c:tx>
            <c:strRef>
              <c:f>Лист1!$H$298:$H$301</c:f>
              <c:strCache>
                <c:ptCount val="1"/>
                <c:pt idx="0">
                  <c:v>дотации субсидии субвенции иные межбюджетные трансферты</c:v>
                </c:pt>
              </c:strCache>
            </c:strRef>
          </c:tx>
          <c:cat>
            <c:strRef>
              <c:f>Лист1!$H$298:$H$301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ser>
          <c:idx val="2"/>
          <c:order val="2"/>
          <c:tx>
            <c:strRef>
              <c:f>Лист1!$H$298:$H$301</c:f>
              <c:strCache>
                <c:ptCount val="1"/>
                <c:pt idx="0">
                  <c:v>дотации субсидии субвенции иные межбюджетные трансферты</c:v>
                </c:pt>
              </c:strCache>
            </c:strRef>
          </c:tx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l"/>
      <c:layout>
        <c:manualLayout>
          <c:xMode val="edge"/>
          <c:yMode val="edge"/>
          <c:x val="0"/>
          <c:y val="0.13237147092057519"/>
          <c:w val="0.26670594560066024"/>
          <c:h val="0.67933508742931004"/>
        </c:manualLayout>
      </c:layout>
      <c:overlay val="0"/>
      <c:txPr>
        <a:bodyPr/>
        <a:lstStyle/>
        <a:p>
          <a:pPr>
            <a:defRPr sz="105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799"/>
      </a:pPr>
      <a:endParaRPr lang="ru-RU"/>
    </a:p>
  </c:txPr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420629241255477"/>
          <c:y val="8.7352467164524619E-2"/>
          <c:w val="0.88212085672318186"/>
          <c:h val="0.93573357069978258"/>
        </c:manualLayout>
      </c:layout>
      <c:pieChart>
        <c:varyColors val="1"/>
        <c:ser>
          <c:idx val="0"/>
          <c:order val="0"/>
          <c:spPr>
            <a:ln>
              <a:solidFill>
                <a:schemeClr val="accent6">
                  <a:lumMod val="75000"/>
                </a:schemeClr>
              </a:solidFill>
            </a:ln>
          </c:spPr>
          <c:dPt>
            <c:idx val="0"/>
            <c:bubble3D val="0"/>
            <c:spPr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c:spPr>
          </c:dPt>
          <c:dPt>
            <c:idx val="1"/>
            <c:bubble3D val="0"/>
            <c:spPr>
              <a:solidFill>
                <a:srgbClr val="00B0F0"/>
              </a:solidFill>
              <a:ln>
                <a:solidFill>
                  <a:schemeClr val="accent6">
                    <a:lumMod val="75000"/>
                  </a:schemeClr>
                </a:solidFill>
              </a:ln>
            </c:spPr>
          </c:dPt>
          <c:dPt>
            <c:idx val="2"/>
            <c:bubble3D val="0"/>
            <c:spPr>
              <a:gradFill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5400000" scaled="0"/>
              </a:gradFill>
              <a:ln>
                <a:solidFill>
                  <a:schemeClr val="accent6">
                    <a:lumMod val="75000"/>
                  </a:schemeClr>
                </a:solidFill>
              </a:ln>
            </c:spPr>
          </c:dPt>
          <c:dPt>
            <c:idx val="3"/>
            <c:bubble3D val="0"/>
            <c:spPr>
              <a:solidFill>
                <a:srgbClr val="FFC000"/>
              </a:solidFill>
              <a:ln>
                <a:solidFill>
                  <a:schemeClr val="accent6">
                    <a:lumMod val="75000"/>
                  </a:schemeClr>
                </a:solidFill>
              </a:ln>
            </c:spPr>
          </c:dPt>
          <c:dLbls>
            <c:dLbl>
              <c:idx val="3"/>
              <c:layout>
                <c:manualLayout>
                  <c:x val="1.5761834194497192E-2"/>
                  <c:y val="4.20204283452952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solidFill>
                <a:srgbClr val="FFFFFF"/>
              </a:solidFill>
              <a:ln>
                <a:solidFill>
                  <a:srgbClr val="000000"/>
                </a:solidFill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Лист1!$H$298:$H$301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Лист1!$I$298:$I$301</c:f>
              <c:numCache>
                <c:formatCode>General</c:formatCode>
                <c:ptCount val="4"/>
                <c:pt idx="0">
                  <c:v>2284.6999999999998</c:v>
                </c:pt>
                <c:pt idx="1">
                  <c:v>9123.4</c:v>
                </c:pt>
                <c:pt idx="2">
                  <c:v>7357.9</c:v>
                </c:pt>
                <c:pt idx="3">
                  <c:v>846.7</c:v>
                </c:pt>
              </c:numCache>
            </c:numRef>
          </c:val>
        </c:ser>
        <c:ser>
          <c:idx val="1"/>
          <c:order val="1"/>
          <c:tx>
            <c:strRef>
              <c:f>Лист1!$H$298:$H$301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tx>
          <c:cat>
            <c:strRef>
              <c:f>Лист1!$H$298:$H$301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ser>
          <c:idx val="2"/>
          <c:order val="2"/>
          <c:tx>
            <c:strRef>
              <c:f>Лист1!$H$298:$H$301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tx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799"/>
      </a:pPr>
      <a:endParaRPr lang="ru-RU"/>
    </a:p>
  </c:txPr>
  <c:externalData r:id="rId2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78789637484763"/>
          <c:y val="9.5328597659201514E-2"/>
          <c:w val="0.88212085672318186"/>
          <c:h val="0.93573357069978258"/>
        </c:manualLayout>
      </c:layout>
      <c:pieChart>
        <c:varyColors val="1"/>
        <c:ser>
          <c:idx val="0"/>
          <c:order val="0"/>
          <c:spPr>
            <a:ln>
              <a:solidFill>
                <a:schemeClr val="accent6">
                  <a:lumMod val="75000"/>
                </a:schemeClr>
              </a:solidFill>
            </a:ln>
          </c:spPr>
          <c:dPt>
            <c:idx val="0"/>
            <c:bubble3D val="0"/>
            <c:spPr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c:spPr>
          </c:dPt>
          <c:dPt>
            <c:idx val="1"/>
            <c:bubble3D val="0"/>
            <c:spPr>
              <a:solidFill>
                <a:srgbClr val="00B0F0"/>
              </a:solidFill>
              <a:ln>
                <a:solidFill>
                  <a:schemeClr val="accent6">
                    <a:lumMod val="75000"/>
                  </a:schemeClr>
                </a:solidFill>
              </a:ln>
            </c:spPr>
          </c:dPt>
          <c:dPt>
            <c:idx val="2"/>
            <c:bubble3D val="0"/>
            <c:spPr>
              <a:gradFill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5400000" scaled="0"/>
              </a:gradFill>
              <a:ln>
                <a:solidFill>
                  <a:schemeClr val="accent6">
                    <a:lumMod val="75000"/>
                  </a:schemeClr>
                </a:solidFill>
              </a:ln>
            </c:spPr>
          </c:dPt>
          <c:dPt>
            <c:idx val="3"/>
            <c:bubble3D val="0"/>
            <c:spPr>
              <a:solidFill>
                <a:srgbClr val="FFC000"/>
              </a:solidFill>
              <a:ln>
                <a:solidFill>
                  <a:schemeClr val="accent6">
                    <a:lumMod val="75000"/>
                  </a:schemeClr>
                </a:solidFill>
              </a:ln>
            </c:spPr>
          </c:dPt>
          <c:dLbls>
            <c:dLbl>
              <c:idx val="3"/>
              <c:layout>
                <c:manualLayout>
                  <c:x val="2.1558584498299272E-2"/>
                  <c:y val="4.90116877988242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solidFill>
                <a:srgbClr val="FFFFFF"/>
              </a:solidFill>
              <a:ln>
                <a:solidFill>
                  <a:srgbClr val="000000"/>
                </a:solidFill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Лист1!$H$298:$H$301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Лист1!$I$298:$I$301</c:f>
              <c:numCache>
                <c:formatCode>General</c:formatCode>
                <c:ptCount val="4"/>
                <c:pt idx="0">
                  <c:v>2293.6999999999998</c:v>
                </c:pt>
                <c:pt idx="1">
                  <c:v>8670.1</c:v>
                </c:pt>
                <c:pt idx="2">
                  <c:v>8175</c:v>
                </c:pt>
                <c:pt idx="3">
                  <c:v>986.2</c:v>
                </c:pt>
              </c:numCache>
            </c:numRef>
          </c:val>
        </c:ser>
        <c:ser>
          <c:idx val="1"/>
          <c:order val="1"/>
          <c:tx>
            <c:strRef>
              <c:f>Лист1!$H$298:$H$301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tx>
          <c:cat>
            <c:strRef>
              <c:f>Лист1!$H$298:$H$301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ser>
          <c:idx val="2"/>
          <c:order val="2"/>
          <c:tx>
            <c:strRef>
              <c:f>Лист1!$H$298:$H$301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tx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799"/>
      </a:pPr>
      <a:endParaRPr lang="ru-RU"/>
    </a:p>
  </c:txPr>
  <c:externalData r:id="rId2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209723480159633"/>
          <c:y val="6.7152636193576101E-2"/>
          <c:w val="0.54060947590877351"/>
          <c:h val="0.8373853730966829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Запланировано в бюджете, млн. руб.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1.7935860233985301E-2"/>
                  <c:y val="8.24575197687034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7.4732750974938755E-3"/>
                  <c:y val="2.19886719383209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5.9786200779951004E-3"/>
                  <c:y val="1.64915039537406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1.4946550194987751E-3"/>
                  <c:y val="8.24575197687034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3.1440015735761738E-2"/>
                  <c:y val="5.21657609248425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00206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Национальный проект "ЦИФРОВАЯ ЭКОНОМИКА РФ"</c:v>
                </c:pt>
                <c:pt idx="1">
                  <c:v>Национальный проект "ТУРИЗМ И ИНДУСТРИЯ ГОСТЕПРИИМСТВА"</c:v>
                </c:pt>
                <c:pt idx="2">
                  <c:v>Национальный проект "КУЛЬТУРА"</c:v>
                </c:pt>
                <c:pt idx="3">
                  <c:v>Национальный проект "МСП"</c:v>
                </c:pt>
                <c:pt idx="4">
                  <c:v>Национальный проект "ЗДРАВООХРАНЕНИЕ"</c:v>
                </c:pt>
                <c:pt idx="5">
                  <c:v>Национальный проект "ОБРАЗОВАНИЕ"</c:v>
                </c:pt>
                <c:pt idx="6">
                  <c:v>Национальный проект "ЭКОЛОГИЯ"</c:v>
                </c:pt>
                <c:pt idx="7">
                  <c:v>Национальный проект "ДЕМОГРАФИЯ"</c:v>
                </c:pt>
                <c:pt idx="8">
                  <c:v>Национальный проект "ЖИЛЬЕ И ГОРОДСКАЯ СРЕДА"</c:v>
                </c:pt>
                <c:pt idx="9">
                  <c:v>Национальный проект "БКАД"</c:v>
                </c:pt>
              </c:strCache>
            </c:strRef>
          </c:cat>
          <c:val>
            <c:numRef>
              <c:f>Лист1!$B$2:$B$11</c:f>
              <c:numCache>
                <c:formatCode>#\ ##0.0</c:formatCode>
                <c:ptCount val="10"/>
                <c:pt idx="0">
                  <c:v>54</c:v>
                </c:pt>
                <c:pt idx="1">
                  <c:v>85.9</c:v>
                </c:pt>
                <c:pt idx="2">
                  <c:v>193.9</c:v>
                </c:pt>
                <c:pt idx="3">
                  <c:v>213.4</c:v>
                </c:pt>
                <c:pt idx="4">
                  <c:v>823.6</c:v>
                </c:pt>
                <c:pt idx="5">
                  <c:v>1304</c:v>
                </c:pt>
                <c:pt idx="6">
                  <c:v>1641.1</c:v>
                </c:pt>
                <c:pt idx="7">
                  <c:v>1911.1</c:v>
                </c:pt>
                <c:pt idx="8">
                  <c:v>3086.8</c:v>
                </c:pt>
                <c:pt idx="9">
                  <c:v>9238.5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Кассовый расход, млн. руб.</c:v>
                </c:pt>
              </c:strCache>
            </c:strRef>
          </c:tx>
          <c:spPr>
            <a:solidFill>
              <a:srgbClr val="FF5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8398445370476616E-2"/>
                  <c:y val="-8.24575197687034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5409135331479232E-2"/>
                  <c:y val="-1.0994335969160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0"/>
                  <c:y val="-1.37429199614505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4.4839650584963253E-3"/>
                  <c:y val="-1.09943359691604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2.8581832487056032E-3"/>
                  <c:y val="-2.22554100595429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Национальный проект "ЦИФРОВАЯ ЭКОНОМИКА РФ"</c:v>
                </c:pt>
                <c:pt idx="1">
                  <c:v>Национальный проект "ТУРИЗМ И ИНДУСТРИЯ ГОСТЕПРИИМСТВА"</c:v>
                </c:pt>
                <c:pt idx="2">
                  <c:v>Национальный проект "КУЛЬТУРА"</c:v>
                </c:pt>
                <c:pt idx="3">
                  <c:v>Национальный проект "МСП"</c:v>
                </c:pt>
                <c:pt idx="4">
                  <c:v>Национальный проект "ЗДРАВООХРАНЕНИЕ"</c:v>
                </c:pt>
                <c:pt idx="5">
                  <c:v>Национальный проект "ОБРАЗОВАНИЕ"</c:v>
                </c:pt>
                <c:pt idx="6">
                  <c:v>Национальный проект "ЭКОЛОГИЯ"</c:v>
                </c:pt>
                <c:pt idx="7">
                  <c:v>Национальный проект "ДЕМОГРАФИЯ"</c:v>
                </c:pt>
                <c:pt idx="8">
                  <c:v>Национальный проект "ЖИЛЬЕ И ГОРОДСКАЯ СРЕДА"</c:v>
                </c:pt>
                <c:pt idx="9">
                  <c:v>Национальный проект "БКАД"</c:v>
                </c:pt>
              </c:strCache>
            </c:strRef>
          </c:cat>
          <c:val>
            <c:numRef>
              <c:f>Лист1!$C$2:$C$11</c:f>
              <c:numCache>
                <c:formatCode>#\ ##0.0</c:formatCode>
                <c:ptCount val="10"/>
                <c:pt idx="0">
                  <c:v>54</c:v>
                </c:pt>
                <c:pt idx="1">
                  <c:v>85.9</c:v>
                </c:pt>
                <c:pt idx="2">
                  <c:v>193.9</c:v>
                </c:pt>
                <c:pt idx="3">
                  <c:v>213.4</c:v>
                </c:pt>
                <c:pt idx="4">
                  <c:v>823.2</c:v>
                </c:pt>
                <c:pt idx="5">
                  <c:v>1304</c:v>
                </c:pt>
                <c:pt idx="6">
                  <c:v>1641.1</c:v>
                </c:pt>
                <c:pt idx="7">
                  <c:v>1905.7</c:v>
                </c:pt>
                <c:pt idx="8">
                  <c:v>2927.4</c:v>
                </c:pt>
                <c:pt idx="9">
                  <c:v>8976.4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942021408"/>
        <c:axId val="-1942027936"/>
      </c:barChart>
      <c:valAx>
        <c:axId val="-1942027936"/>
        <c:scaling>
          <c:orientation val="minMax"/>
          <c:max val="11000"/>
          <c:min val="0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high"/>
        <c:spPr>
          <a:noFill/>
          <a:ln>
            <a:noFill/>
          </a:ln>
          <a:effectLst/>
        </c:spPr>
        <c:txPr>
          <a:bodyPr rot="-186000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1942021408"/>
        <c:crosses val="autoZero"/>
        <c:crossBetween val="between"/>
        <c:majorUnit val="1000"/>
        <c:minorUnit val="500"/>
      </c:valAx>
      <c:catAx>
        <c:axId val="-194202140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194202793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tr"/>
      <c:layout>
        <c:manualLayout>
          <c:xMode val="edge"/>
          <c:yMode val="edge"/>
          <c:x val="0.42120922756584966"/>
          <c:y val="1.430021288925855E-2"/>
          <c:w val="0.57021622268803362"/>
          <c:h val="5.318290460219134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rgbClr val="E0F9FC"/>
    </a:solidFill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0.18903</cdr:x>
      <cdr:y>0.25581</cdr:y>
    </cdr:from>
    <cdr:to>
      <cdr:x>0.28293</cdr:x>
      <cdr:y>0.30095</cdr:y>
    </cdr:to>
    <cdr:sp macro="" textlink="">
      <cdr:nvSpPr>
        <cdr:cNvPr id="2" name="Прямоугольник 1"/>
        <cdr:cNvSpPr/>
      </cdr:nvSpPr>
      <cdr:spPr bwMode="auto">
        <a:xfrm xmlns:a="http://schemas.openxmlformats.org/drawingml/2006/main">
          <a:off x="1594520" y="1224136"/>
          <a:ext cx="792088" cy="21602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none" lIns="91440" tIns="45720" rIns="91440" bIns="45720" numCol="1" anchor="ctr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28 717,6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0.48781</cdr:x>
      <cdr:y>0.04225</cdr:y>
    </cdr:from>
    <cdr:to>
      <cdr:x>0.58171</cdr:x>
      <cdr:y>0.08451</cdr:y>
    </cdr:to>
    <cdr:sp macro="" textlink="">
      <cdr:nvSpPr>
        <cdr:cNvPr id="3" name="Прямоугольник 2"/>
        <cdr:cNvSpPr/>
      </cdr:nvSpPr>
      <cdr:spPr bwMode="auto">
        <a:xfrm xmlns:a="http://schemas.openxmlformats.org/drawingml/2006/main">
          <a:off x="4114800" y="216024"/>
          <a:ext cx="792088" cy="21602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none" lIns="91440" tIns="45720" rIns="91440" bIns="45720" numCol="1" anchor="ctr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41 369,4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0.77805</cdr:x>
      <cdr:y>0.32394</cdr:y>
    </cdr:from>
    <cdr:to>
      <cdr:x>0.87195</cdr:x>
      <cdr:y>0.3662</cdr:y>
    </cdr:to>
    <cdr:sp macro="" textlink="">
      <cdr:nvSpPr>
        <cdr:cNvPr id="4" name="Прямоугольник 3"/>
        <cdr:cNvSpPr/>
      </cdr:nvSpPr>
      <cdr:spPr bwMode="auto">
        <a:xfrm xmlns:a="http://schemas.openxmlformats.org/drawingml/2006/main">
          <a:off x="6563072" y="1656184"/>
          <a:ext cx="792088" cy="21602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none" lIns="91440" tIns="45720" rIns="91440" bIns="45720" numCol="1" anchor="ctr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25 334,7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0.92557</cdr:x>
      <cdr:y>0.91549</cdr:y>
    </cdr:from>
    <cdr:to>
      <cdr:x>1</cdr:x>
      <cdr:y>0.95775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119589" y="4680520"/>
          <a:ext cx="652939" cy="2160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0.89675</cdr:x>
      <cdr:y>0.82597</cdr:y>
    </cdr:from>
    <cdr:to>
      <cdr:x>1</cdr:x>
      <cdr:y>0.8611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7619635" y="3816424"/>
          <a:ext cx="877309" cy="1623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sz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105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6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6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388ED4-0EEF-4408-A86E-174382CF300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19348871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66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463"/>
            <a:ext cx="5438775" cy="446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966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66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F000938-1229-404A-84B5-0AB007B63BA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67188063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E65509C-1B58-4503-B8B2-64A1A6C04822}" type="slidenum">
              <a:rPr lang="ru-RU" altLang="ru-RU" smtClean="0"/>
              <a:pPr>
                <a:spcBef>
                  <a:spcPct val="0"/>
                </a:spcBef>
              </a:pPr>
              <a:t>2</a:t>
            </a:fld>
            <a:endParaRPr lang="ru-RU" altLang="ru-RU" smtClean="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7173" name="Верхний колонтитул 1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19603664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922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274D61E-32CC-4873-80EA-484855FB7F37}" type="slidenum">
              <a:rPr lang="ru-RU" altLang="ru-RU" sz="1200" smtClean="0"/>
              <a:pPr/>
              <a:t>3</a:t>
            </a:fld>
            <a:endParaRPr lang="ru-RU" altLang="ru-RU" sz="1200" smtClean="0"/>
          </a:p>
        </p:txBody>
      </p:sp>
      <p:sp>
        <p:nvSpPr>
          <p:cNvPr id="9221" name="Верхний колонтитул 1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53454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1946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6886923-518A-4E67-AA87-ECD6D128C7B0}" type="slidenum">
              <a:rPr lang="ru-RU" altLang="ru-RU" sz="1200" smtClean="0"/>
              <a:pPr/>
              <a:t>12</a:t>
            </a:fld>
            <a:endParaRPr lang="ru-RU" altLang="ru-RU" sz="1200" smtClean="0"/>
          </a:p>
        </p:txBody>
      </p:sp>
      <p:sp>
        <p:nvSpPr>
          <p:cNvPr id="19461" name="Верхний колонтитул 1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9053001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27BA418-14B8-4BAF-A2DB-42D15FC77980}" type="slidenum">
              <a:rPr lang="ru-RU" altLang="ru-RU" smtClean="0"/>
              <a:pPr>
                <a:spcBef>
                  <a:spcPct val="0"/>
                </a:spcBef>
              </a:pPr>
              <a:t>13</a:t>
            </a:fld>
            <a:endParaRPr lang="ru-RU" altLang="ru-RU" smtClean="0"/>
          </a:p>
        </p:txBody>
      </p:sp>
      <p:sp>
        <p:nvSpPr>
          <p:cNvPr id="21509" name="Верхний колонтитул 1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19935318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67B1F77-5184-47F9-A197-ED0EBAFCA68F}" type="slidenum">
              <a:rPr lang="ru-RU" altLang="ru-RU" smtClean="0"/>
              <a:pPr>
                <a:spcBef>
                  <a:spcPct val="0"/>
                </a:spcBef>
              </a:pPr>
              <a:t>14</a:t>
            </a:fld>
            <a:endParaRPr lang="ru-RU" altLang="ru-RU" smtClean="0"/>
          </a:p>
        </p:txBody>
      </p:sp>
      <p:sp>
        <p:nvSpPr>
          <p:cNvPr id="23557" name="Верхний колонтитул 1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38448692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D91CCEE-0B72-48D3-9F7B-2FA81A0D725C}" type="slidenum">
              <a:rPr lang="ru-RU" altLang="ru-RU" smtClean="0"/>
              <a:pPr>
                <a:spcBef>
                  <a:spcPct val="0"/>
                </a:spcBef>
              </a:pPr>
              <a:t>16</a:t>
            </a:fld>
            <a:endParaRPr lang="ru-RU" altLang="ru-RU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26629" name="Верхний колонтитул 1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7977512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dirty="0" smtClean="0">
              <a:latin typeface="Arial" panose="020B0604020202020204" pitchFamily="34" charset="0"/>
            </a:endParaRPr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76CA407-F2CF-488B-B399-6AD1A1E2DB39}" type="slidenum">
              <a:rPr lang="ru-RU" altLang="ru-RU" sz="1200" smtClean="0"/>
              <a:pPr/>
              <a:t>18</a:t>
            </a:fld>
            <a:endParaRPr lang="ru-RU" altLang="ru-RU" sz="1200" smtClean="0"/>
          </a:p>
        </p:txBody>
      </p:sp>
      <p:sp>
        <p:nvSpPr>
          <p:cNvPr id="29701" name="Верхний колонтитул 1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18831586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3277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24A1310-AC10-46D4-9030-E95471E5AFB9}" type="slidenum">
              <a:rPr lang="ru-RU" altLang="ru-RU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20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32773" name="Верхний колонтитул 1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11595373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3482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7A59CAF-C77B-4E60-A265-025C899B3AFF}" type="slidenum">
              <a:rPr lang="ru-RU" altLang="ru-RU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21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34821" name="Верхний колонтитул 1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38266928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dirty="0" smtClean="0">
              <a:latin typeface="Arial" panose="020B0604020202020204" pitchFamily="34" charset="0"/>
            </a:endParaRPr>
          </a:p>
        </p:txBody>
      </p:sp>
      <p:sp>
        <p:nvSpPr>
          <p:cNvPr id="3789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EA20019-2CE7-4527-BE21-5A1FD70C34BA}" type="slidenum">
              <a:rPr lang="ru-RU" altLang="ru-RU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23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37893" name="Верхний колонтитул 1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32588163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E26EB76-C1A0-4F42-AC47-6EB11A7CA59C}" type="slidenum">
              <a:rPr lang="ru-RU" altLang="ru-RU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24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39941" name="Верхний колонтитул 1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16809022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5416E5F-3996-4614-9B16-90C7D5DC68A5}" type="slidenum">
              <a:rPr lang="ru-RU" altLang="ru-RU" sz="1200" smtClean="0"/>
              <a:pPr/>
              <a:t>25</a:t>
            </a:fld>
            <a:endParaRPr lang="ru-RU" altLang="ru-RU" sz="1200" smtClean="0"/>
          </a:p>
        </p:txBody>
      </p:sp>
      <p:sp>
        <p:nvSpPr>
          <p:cNvPr id="41989" name="Верхний колонтитул 1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40627393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4403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0D3EBE6-947B-49CF-9115-453DC9B2C820}" type="slidenum">
              <a:rPr lang="ru-RU" altLang="ru-RU" sz="1200" smtClean="0"/>
              <a:pPr/>
              <a:t>26</a:t>
            </a:fld>
            <a:endParaRPr lang="ru-RU" altLang="ru-RU" sz="1200" smtClean="0"/>
          </a:p>
        </p:txBody>
      </p:sp>
      <p:sp>
        <p:nvSpPr>
          <p:cNvPr id="44037" name="Верхний колонтитул 4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5226917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0515D5E-D924-463F-9C47-456CC09B4C64}" type="slidenum">
              <a:rPr lang="ru-RU" altLang="ru-RU" sz="1200" smtClean="0"/>
              <a:pPr/>
              <a:t>31</a:t>
            </a:fld>
            <a:endParaRPr lang="ru-RU" altLang="ru-RU" sz="1200" smtClean="0"/>
          </a:p>
        </p:txBody>
      </p:sp>
      <p:sp>
        <p:nvSpPr>
          <p:cNvPr id="50181" name="Верхний колонтитул 1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30873521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dirty="0" smtClean="0">
              <a:latin typeface="Arial" panose="020B0604020202020204" pitchFamily="34" charset="0"/>
            </a:endParaRPr>
          </a:p>
        </p:txBody>
      </p:sp>
      <p:sp>
        <p:nvSpPr>
          <p:cNvPr id="532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3DBB42E-4B6E-4BA1-B31C-A154ED42F190}" type="slidenum">
              <a:rPr lang="ru-RU" altLang="ru-RU" smtClean="0"/>
              <a:pPr>
                <a:spcBef>
                  <a:spcPct val="0"/>
                </a:spcBef>
              </a:pPr>
              <a:t>33</a:t>
            </a:fld>
            <a:endParaRPr lang="ru-RU" altLang="ru-RU" smtClean="0"/>
          </a:p>
        </p:txBody>
      </p:sp>
      <p:sp>
        <p:nvSpPr>
          <p:cNvPr id="53253" name="Верхний колонтитул 1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6050086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9E68697-3DDD-471D-BA37-81DF29D6C695}" type="slidenum">
              <a:rPr lang="ru-RU" altLang="ru-RU" smtClean="0"/>
              <a:pPr>
                <a:spcBef>
                  <a:spcPct val="0"/>
                </a:spcBef>
              </a:pPr>
              <a:t>35</a:t>
            </a:fld>
            <a:endParaRPr lang="ru-RU" altLang="ru-RU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56325" name="Верхний колонтитул 1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33329918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593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341732-8438-4235-BC98-E1D51700D265}" type="slidenum">
              <a:rPr lang="ru-RU" altLang="ru-RU" sz="1200" smtClean="0"/>
              <a:pPr/>
              <a:t>36</a:t>
            </a:fld>
            <a:endParaRPr lang="ru-RU" altLang="ru-RU" sz="1200" smtClean="0"/>
          </a:p>
        </p:txBody>
      </p:sp>
      <p:sp>
        <p:nvSpPr>
          <p:cNvPr id="59397" name="Верхний колонтитул 1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4282240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79E6AB-7525-4AC2-9294-CA97CCDB95A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85479217"/>
      </p:ext>
    </p:extLst>
  </p:cSld>
  <p:clrMapOvr>
    <a:masterClrMapping/>
  </p:clrMapOvr>
  <p:transition spd="med" advClick="0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4B1CA6-C061-47A2-B079-EA637DE994E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51350548"/>
      </p:ext>
    </p:extLst>
  </p:cSld>
  <p:clrMapOvr>
    <a:masterClrMapping/>
  </p:clrMapOvr>
  <p:transition spd="med" advClick="0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688118-176A-4F1B-A441-24C6B85E39F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25027632"/>
      </p:ext>
    </p:extLst>
  </p:cSld>
  <p:clrMapOvr>
    <a:masterClrMapping/>
  </p:clrMapOvr>
  <p:transition spd="med" advClick="0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472738-25D6-4B7F-8B83-08377F49241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47658158"/>
      </p:ext>
    </p:extLst>
  </p:cSld>
  <p:clrMapOvr>
    <a:masterClrMapping/>
  </p:clrMapOvr>
  <p:transition spd="med" advClick="0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6138AD-A53E-47DA-A55E-3D4FAD1E65C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30012299"/>
      </p:ext>
    </p:extLst>
  </p:cSld>
  <p:clrMapOvr>
    <a:masterClrMapping/>
  </p:clrMapOvr>
  <p:transition spd="med" advClick="0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12CE0A-E9B0-44CA-B3CA-E47F357C22B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2568771"/>
      </p:ext>
    </p:extLst>
  </p:cSld>
  <p:clrMapOvr>
    <a:masterClrMapping/>
  </p:clrMapOvr>
  <p:transition spd="med" advClick="0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675249-AC8A-4ACB-9C9A-025739A59D6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00048900"/>
      </p:ext>
    </p:extLst>
  </p:cSld>
  <p:clrMapOvr>
    <a:masterClrMapping/>
  </p:clrMapOvr>
  <p:transition spd="med" advClick="0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1680BA-5E2B-4455-81B9-EB301CB2A2D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89801789"/>
      </p:ext>
    </p:extLst>
  </p:cSld>
  <p:clrMapOvr>
    <a:masterClrMapping/>
  </p:clrMapOvr>
  <p:transition spd="med" advClick="0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454E9F-F673-45A1-99C7-6D54CDA6F05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06631957"/>
      </p:ext>
    </p:extLst>
  </p:cSld>
  <p:clrMapOvr>
    <a:masterClrMapping/>
  </p:clrMapOvr>
  <p:transition spd="med" advClick="0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52B35-E26F-4853-9297-219822F7C55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91245922"/>
      </p:ext>
    </p:extLst>
  </p:cSld>
  <p:clrMapOvr>
    <a:masterClrMapping/>
  </p:clrMapOvr>
  <p:transition spd="med" advClick="0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F6A50F-50C4-4DCB-84FE-C2AFC6B817F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61782966"/>
      </p:ext>
    </p:extLst>
  </p:cSld>
  <p:clrMapOvr>
    <a:masterClrMapping/>
  </p:clrMapOvr>
  <p:transition spd="med" advClick="0">
    <p:dissolv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B033FA-487C-4C3F-B0AB-F0B92516DC2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63493996"/>
      </p:ext>
    </p:extLst>
  </p:cSld>
  <p:clrMapOvr>
    <a:masterClrMapping/>
  </p:clrMapOvr>
  <p:transition spd="med" advClick="0">
    <p:dissolv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6B4A83-DD2F-4BC2-B155-4599DCA44B9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64782295"/>
      </p:ext>
    </p:extLst>
  </p:cSld>
  <p:clrMapOvr>
    <a:masterClrMapping/>
  </p:clrMapOvr>
  <p:transition spd="med" advClick="0">
    <p:dissolv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8BB6E2-94C7-440F-ADEC-69FD69D193D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08952219"/>
      </p:ext>
    </p:extLst>
  </p:cSld>
  <p:clrMapOvr>
    <a:masterClrMapping/>
  </p:clrMapOvr>
  <p:transition spd="med" advClick="0">
    <p:dissolv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1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C12811-837C-48CE-A959-3ECF71352DC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52253766"/>
      </p:ext>
    </p:extLst>
  </p:cSld>
  <p:clrMapOvr>
    <a:masterClrMapping/>
  </p:clrMapOvr>
  <p:transition spd="med" advClick="0">
    <p:dissolv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855FFD-7986-462F-A105-307F3D39199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7903216"/>
      </p:ext>
    </p:extLst>
  </p:cSld>
  <p:clrMapOvr>
    <a:masterClrMapping/>
  </p:clrMapOvr>
  <p:transition spd="med" advClick="0">
    <p:dissolv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BF7015-88C6-4074-BF35-14A5517B775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50826233"/>
      </p:ext>
    </p:extLst>
  </p:cSld>
  <p:clrMapOvr>
    <a:masterClrMapping/>
  </p:clrMapOvr>
  <p:transition spd="med" advClick="0">
    <p:dissolv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1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DF4B39-0758-446C-A1F3-5E13756E5C8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56648351"/>
      </p:ext>
    </p:extLst>
  </p:cSld>
  <p:clrMapOvr>
    <a:masterClrMapping/>
  </p:clrMapOvr>
  <p:transition spd="med" advClick="0">
    <p:dissolv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5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535115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8312F0-2B83-46E5-B4A9-CC21C04DCDB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67185456"/>
      </p:ext>
    </p:extLst>
  </p:cSld>
  <p:clrMapOvr>
    <a:masterClrMapping/>
  </p:clrMapOvr>
  <p:transition spd="med" advClick="0">
    <p:dissolv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EC067A-BADA-421F-A56F-851E0CB9078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56259428"/>
      </p:ext>
    </p:extLst>
  </p:cSld>
  <p:clrMapOvr>
    <a:masterClrMapping/>
  </p:clrMapOvr>
  <p:transition spd="med" advClick="0">
    <p:dissolv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C7F0C3-9074-41E1-8578-146EE41FFC6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94350661"/>
      </p:ext>
    </p:extLst>
  </p:cSld>
  <p:clrMapOvr>
    <a:masterClrMapping/>
  </p:clrMapOvr>
  <p:transition spd="med" advClick="0">
    <p:dissolv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230D11-117E-4C16-B1BC-32C18C65BB4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08149311"/>
      </p:ext>
    </p:extLst>
  </p:cSld>
  <p:clrMapOvr>
    <a:masterClrMapping/>
  </p:clrMapOvr>
  <p:transition spd="med" advClick="0">
    <p:dissolv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33FBE5-2EF7-400F-95E5-E21614EF04E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57763677"/>
      </p:ext>
    </p:extLst>
  </p:cSld>
  <p:clrMapOvr>
    <a:masterClrMapping/>
  </p:clrMapOvr>
  <p:transition spd="med" advClick="0">
    <p:dissolv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206832-C3D1-4CD9-9565-22589D0E6AF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47041421"/>
      </p:ext>
    </p:extLst>
  </p:cSld>
  <p:clrMapOvr>
    <a:masterClrMapping/>
  </p:clrMapOvr>
  <p:transition spd="med" advClick="0">
    <p:dissolv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1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5F27FD-B1E2-4037-84AF-9EC652B51F6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32457241"/>
      </p:ext>
    </p:extLst>
  </p:cSld>
  <p:clrMapOvr>
    <a:masterClrMapping/>
  </p:clrMapOvr>
  <p:transition spd="med" advClick="0">
    <p:dissolv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9683D7-06CB-4832-9260-4571D942126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17154256"/>
      </p:ext>
    </p:extLst>
  </p:cSld>
  <p:clrMapOvr>
    <a:masterClrMapping/>
  </p:clrMapOvr>
  <p:transition spd="med" advClick="0">
    <p:dissolv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2B0A24-5602-4211-AB90-89087A4194A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68151297"/>
      </p:ext>
    </p:extLst>
  </p:cSld>
  <p:clrMapOvr>
    <a:masterClrMapping/>
  </p:clrMapOvr>
  <p:transition spd="med" advClick="0">
    <p:dissolv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1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1" y="3938589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A1ADDD-68AB-4DE5-92AC-848DC38C7E6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23291595"/>
      </p:ext>
    </p:extLst>
  </p:cSld>
  <p:clrMapOvr>
    <a:masterClrMapping/>
  </p:clrMapOvr>
  <p:transition spd="med" advClick="0">
    <p:dissolv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1" y="2130428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C12811-837C-48CE-A959-3ECF71352DC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79021584"/>
      </p:ext>
    </p:extLst>
  </p:cSld>
  <p:clrMapOvr>
    <a:masterClrMapping/>
  </p:clrMapOvr>
  <p:transition spd="med" advClick="0">
    <p:dissolv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855FFD-7986-462F-A105-307F3D39199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0636248"/>
      </p:ext>
    </p:extLst>
  </p:cSld>
  <p:clrMapOvr>
    <a:masterClrMapping/>
  </p:clrMapOvr>
  <p:transition spd="med" advClick="0">
    <p:dissolv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BF7015-88C6-4074-BF35-14A5517B775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82211895"/>
      </p:ext>
    </p:extLst>
  </p:cSld>
  <p:clrMapOvr>
    <a:masterClrMapping/>
  </p:clrMapOvr>
  <p:transition spd="med" advClick="0">
    <p:dissolv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1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DF4B39-0758-446C-A1F3-5E13756E5C8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21914316"/>
      </p:ext>
    </p:extLst>
  </p:cSld>
  <p:clrMapOvr>
    <a:masterClrMapping/>
  </p:clrMapOvr>
  <p:transition spd="med" advClick="0">
    <p:dissolv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2" y="1535115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5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8312F0-2B83-46E5-B4A9-CC21C04DCDB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85720877"/>
      </p:ext>
    </p:extLst>
  </p:cSld>
  <p:clrMapOvr>
    <a:masterClrMapping/>
  </p:clrMapOvr>
  <p:transition spd="med" advClick="0">
    <p:dissolv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EC067A-BADA-421F-A56F-851E0CB9078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62795826"/>
      </p:ext>
    </p:extLst>
  </p:cSld>
  <p:clrMapOvr>
    <a:masterClrMapping/>
  </p:clrMapOvr>
  <p:transition spd="med" advClick="0">
    <p:dissolv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C7F0C3-9074-41E1-8578-146EE41FFC6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33952723"/>
      </p:ext>
    </p:extLst>
  </p:cSld>
  <p:clrMapOvr>
    <a:masterClrMapping/>
  </p:clrMapOvr>
  <p:transition spd="med" advClick="0">
    <p:dissolv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230D11-117E-4C16-B1BC-32C18C65BB4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80765158"/>
      </p:ext>
    </p:extLst>
  </p:cSld>
  <p:clrMapOvr>
    <a:masterClrMapping/>
  </p:clrMapOvr>
  <p:transition spd="med" advClick="0">
    <p:dissolv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33FBE5-2EF7-400F-95E5-E21614EF04E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22512372"/>
      </p:ext>
    </p:extLst>
  </p:cSld>
  <p:clrMapOvr>
    <a:masterClrMapping/>
  </p:clrMapOvr>
  <p:transition spd="med" advClick="0">
    <p:dissolv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206832-C3D1-4CD9-9565-22589D0E6AF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7215451"/>
      </p:ext>
    </p:extLst>
  </p:cSld>
  <p:clrMapOvr>
    <a:masterClrMapping/>
  </p:clrMapOvr>
  <p:transition spd="med" advClick="0">
    <p:dissolv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1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5F27FD-B1E2-4037-84AF-9EC652B51F6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9997673"/>
      </p:ext>
    </p:extLst>
  </p:cSld>
  <p:clrMapOvr>
    <a:masterClrMapping/>
  </p:clrMapOvr>
  <p:transition spd="med" advClick="0">
    <p:dissolv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2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9683D7-06CB-4832-9260-4571D942126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48335568"/>
      </p:ext>
    </p:extLst>
  </p:cSld>
  <p:clrMapOvr>
    <a:masterClrMapping/>
  </p:clrMapOvr>
  <p:transition spd="med" advClick="0">
    <p:dissolv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2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2B0A24-5602-4211-AB90-89087A4194A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77832765"/>
      </p:ext>
    </p:extLst>
  </p:cSld>
  <p:clrMapOvr>
    <a:masterClrMapping/>
  </p:clrMapOvr>
  <p:transition spd="med" advClick="0">
    <p:dissolv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1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1" y="3938591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A1ADDD-68AB-4DE5-92AC-848DC38C7E6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65507376"/>
      </p:ext>
    </p:extLst>
  </p:cSld>
  <p:clrMapOvr>
    <a:masterClrMapping/>
  </p:clrMapOvr>
  <p:transition spd="med" advClick="0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2263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63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63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FBBE4C2-CAD8-4E9D-A37B-D0C12727F84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</p:sldLayoutIdLst>
  <p:transition spd="med" advClick="0">
    <p:dissolv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2263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63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63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A18AC489-579B-47BD-987F-0417183BBFC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</p:sldLayoutIdLst>
  <p:transition spd="med" advClick="0">
    <p:dissolv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2263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63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63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A18AC489-579B-47BD-987F-0417183BBFCE}" type="slidenum">
              <a:rPr lang="ru-RU" altLang="ru-RU">
                <a:latin typeface="Arial"/>
              </a:rPr>
              <a:pPr>
                <a:defRPr/>
              </a:pPr>
              <a:t>‹#›</a:t>
            </a:fld>
            <a:endParaRPr lang="ru-RU" altLang="ru-RU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08511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  <p:sldLayoutId id="2147483760" r:id="rId14"/>
  </p:sldLayoutIdLst>
  <p:transition spd="med" advClick="0">
    <p:dissolv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4.xml"/><Relationship Id="rId6" Type="http://schemas.openxmlformats.org/officeDocument/2006/relationships/chart" Target="../charts/chart12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jp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6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3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e-mordovia.ru/" TargetMode="Externa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Relationship Id="rId5" Type="http://schemas.openxmlformats.org/officeDocument/2006/relationships/hyperlink" Target="http://www.budget.gov.ru/" TargetMode="External"/><Relationship Id="rId4" Type="http://schemas.openxmlformats.org/officeDocument/2006/relationships/hyperlink" Target="http://minfinrm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4076700"/>
            <a:ext cx="7772400" cy="865188"/>
          </a:xfrm>
        </p:spPr>
        <p:txBody>
          <a:bodyPr/>
          <a:lstStyle/>
          <a:p>
            <a:pPr eaLnBrk="1" hangingPunct="1"/>
            <a:r>
              <a:rPr lang="ru-RU" altLang="ru-RU" sz="4800" u="sng" smtClean="0">
                <a:solidFill>
                  <a:schemeClr val="accent2"/>
                </a:solidFill>
                <a:latin typeface="Times New Roman" panose="02020603050405020304" pitchFamily="18" charset="0"/>
              </a:rPr>
              <a:t>Бюджет для граждан</a:t>
            </a:r>
          </a:p>
        </p:txBody>
      </p:sp>
      <p:sp>
        <p:nvSpPr>
          <p:cNvPr id="5123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0" y="4214813"/>
            <a:ext cx="8713788" cy="5762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ru-RU" altLang="ru-RU" b="1" i="1" dirty="0" smtClean="0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altLang="ru-RU" b="1" i="1" dirty="0" smtClean="0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altLang="ru-RU" b="1" i="1" dirty="0" smtClean="0">
                <a:solidFill>
                  <a:srgbClr val="990000"/>
                </a:solidFill>
                <a:latin typeface="Times New Roman" panose="02020603050405020304" pitchFamily="18" charset="0"/>
              </a:rPr>
              <a:t>К проекту закона Республики Мордовия                       «Об исполнении республиканского бюджета Республики Мордовия за 20</a:t>
            </a:r>
            <a:r>
              <a:rPr lang="en-US" altLang="ru-RU" b="1" i="1" dirty="0" smtClean="0">
                <a:solidFill>
                  <a:srgbClr val="990000"/>
                </a:solidFill>
                <a:latin typeface="Times New Roman" panose="02020603050405020304" pitchFamily="18" charset="0"/>
              </a:rPr>
              <a:t>2</a:t>
            </a:r>
            <a:r>
              <a:rPr lang="ru-RU" altLang="ru-RU" b="1" i="1" dirty="0" smtClean="0">
                <a:solidFill>
                  <a:srgbClr val="990000"/>
                </a:solidFill>
                <a:latin typeface="Times New Roman" panose="02020603050405020304" pitchFamily="18" charset="0"/>
              </a:rPr>
              <a:t>3 год»</a:t>
            </a:r>
          </a:p>
        </p:txBody>
      </p:sp>
      <p:pic>
        <p:nvPicPr>
          <p:cNvPr id="5124" name="Picture 5" descr="10_b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25" y="188913"/>
            <a:ext cx="1631950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AutoShape 7" descr="ÐÐ°ÑÑÐ¸Ð½ÐºÐ¸ Ð¿Ð¾ Ð·Ð°Ð¿ÑÐ¾ÑÑ ÑÐ»Ð°Ð³ ÑÐµÑÐ¿ÑÐ±Ð»Ð¸ÐºÐ¸ Ð¼Ð¾ÑÐ´Ð¾Ð²Ð¸Ñ"/>
          <p:cNvSpPr>
            <a:spLocks noChangeAspect="1" noChangeArrowheads="1"/>
          </p:cNvSpPr>
          <p:nvPr/>
        </p:nvSpPr>
        <p:spPr bwMode="auto">
          <a:xfrm>
            <a:off x="14922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600"/>
          </a:p>
        </p:txBody>
      </p:sp>
      <p:sp>
        <p:nvSpPr>
          <p:cNvPr id="5127" name="AutoShape 9" descr="ÐÐ°ÑÑÐ¸Ð½ÐºÐ¸ Ð¿Ð¾ Ð·Ð°Ð¿ÑÐ¾ÑÑ ÑÐ»Ð°Ð³ ÑÐµÑÐ¿ÑÐ±Ð»Ð¸ÐºÐ¸ Ð¼Ð¾ÑÐ´Ð¾Ð²Ð¸Ñ"/>
          <p:cNvSpPr>
            <a:spLocks noChangeAspect="1" noChangeArrowheads="1"/>
          </p:cNvSpPr>
          <p:nvPr/>
        </p:nvSpPr>
        <p:spPr bwMode="auto">
          <a:xfrm>
            <a:off x="30162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600"/>
          </a:p>
        </p:txBody>
      </p:sp>
      <p:sp>
        <p:nvSpPr>
          <p:cNvPr id="5128" name="AutoShape 11" descr="ÐÐ°ÑÑÐ¸Ð½ÐºÐ¸ Ð¿Ð¾ Ð·Ð°Ð¿ÑÐ¾ÑÑ ÑÐ»Ð°Ð³ ÑÐµÑÐ¿ÑÐ±Ð»Ð¸ÐºÐ¸ Ð¼Ð¾ÑÐ´Ð¾Ð²Ð¸Ñ"/>
          <p:cNvSpPr>
            <a:spLocks noChangeAspect="1" noChangeArrowheads="1"/>
          </p:cNvSpPr>
          <p:nvPr/>
        </p:nvSpPr>
        <p:spPr bwMode="auto">
          <a:xfrm>
            <a:off x="454025" y="1603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600"/>
          </a:p>
        </p:txBody>
      </p:sp>
      <p:pic>
        <p:nvPicPr>
          <p:cNvPr id="5129" name="Picture 12" descr="C:\Users\kozlova\Desktop\Без названия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188913"/>
            <a:ext cx="2085975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388" y="396739"/>
            <a:ext cx="3703573" cy="3816424"/>
          </a:xfrm>
          <a:prstGeom prst="rect">
            <a:avLst/>
          </a:prstGeom>
        </p:spPr>
      </p:pic>
    </p:spTree>
  </p:cSld>
  <p:clrMapOvr>
    <a:masterClrMapping/>
  </p:clrMapOvr>
  <p:transition spd="med" advClick="0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2636838"/>
            <a:ext cx="9144000" cy="1584325"/>
          </a:xfrm>
        </p:spPr>
        <p:txBody>
          <a:bodyPr/>
          <a:lstStyle/>
          <a:p>
            <a:pPr marL="0" indent="354013" eaLnBrk="1" hangingPunct="1">
              <a:lnSpc>
                <a:spcPct val="80000"/>
              </a:lnSpc>
              <a:buFontTx/>
              <a:buNone/>
            </a:pPr>
            <a:r>
              <a:rPr lang="ru-RU" altLang="ru-RU" sz="1600" dirty="0" smtClean="0">
                <a:latin typeface="Times New Roman" panose="02020603050405020304" pitchFamily="18" charset="0"/>
              </a:rPr>
              <a:t>Участие бюджета в реализации государственной политики происходит следующим образом.</a:t>
            </a:r>
          </a:p>
          <a:p>
            <a:pPr marL="0" indent="354013" eaLnBrk="1" hangingPunct="1">
              <a:lnSpc>
                <a:spcPct val="80000"/>
              </a:lnSpc>
              <a:buFontTx/>
              <a:buNone/>
            </a:pPr>
            <a:endParaRPr lang="ru-RU" altLang="ru-RU" sz="1200" dirty="0" smtClean="0">
              <a:latin typeface="Times New Roman" panose="02020603050405020304" pitchFamily="18" charset="0"/>
            </a:endParaRPr>
          </a:p>
          <a:p>
            <a:pPr marL="0" indent="354013" eaLnBrk="1" hangingPunct="1">
              <a:lnSpc>
                <a:spcPct val="80000"/>
              </a:lnSpc>
              <a:buFontTx/>
              <a:buNone/>
            </a:pPr>
            <a:r>
              <a:rPr lang="ru-RU" altLang="ru-RU" sz="1600" dirty="0" smtClean="0">
                <a:latin typeface="Times New Roman" panose="02020603050405020304" pitchFamily="18" charset="0"/>
              </a:rPr>
              <a:t>1. В ходе </a:t>
            </a:r>
            <a:r>
              <a:rPr lang="ru-RU" altLang="ru-RU" sz="1600" b="1" i="1" dirty="0" smtClean="0">
                <a:solidFill>
                  <a:srgbClr val="CC0000"/>
                </a:solidFill>
                <a:latin typeface="Times New Roman" panose="02020603050405020304" pitchFamily="18" charset="0"/>
              </a:rPr>
              <a:t>составления бюджета</a:t>
            </a:r>
            <a:r>
              <a:rPr lang="ru-RU" altLang="ru-RU" sz="1600" b="1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1600" dirty="0" smtClean="0">
                <a:latin typeface="Times New Roman" panose="02020603050405020304" pitchFamily="18" charset="0"/>
              </a:rPr>
              <a:t>планируются расходы на реализацию мероприятий предстоящего трехлетнего периода.</a:t>
            </a:r>
          </a:p>
          <a:p>
            <a:pPr marL="0" indent="354013" eaLnBrk="1" hangingPunct="1">
              <a:lnSpc>
                <a:spcPct val="80000"/>
              </a:lnSpc>
              <a:buFontTx/>
              <a:buNone/>
            </a:pPr>
            <a:endParaRPr lang="ru-RU" altLang="ru-RU" sz="1200" dirty="0" smtClean="0">
              <a:latin typeface="Times New Roman" panose="02020603050405020304" pitchFamily="18" charset="0"/>
            </a:endParaRPr>
          </a:p>
          <a:p>
            <a:pPr marL="0" indent="354013" eaLnBrk="1" hangingPunct="1">
              <a:lnSpc>
                <a:spcPct val="80000"/>
              </a:lnSpc>
              <a:buFontTx/>
              <a:buNone/>
            </a:pPr>
            <a:r>
              <a:rPr lang="ru-RU" altLang="ru-RU" sz="1600" dirty="0" smtClean="0">
                <a:latin typeface="Times New Roman" panose="02020603050405020304" pitchFamily="18" charset="0"/>
              </a:rPr>
              <a:t>2. В ходе </a:t>
            </a:r>
            <a:r>
              <a:rPr lang="ru-RU" altLang="ru-RU" sz="1600" b="1" i="1" dirty="0" smtClean="0">
                <a:solidFill>
                  <a:srgbClr val="CC0000"/>
                </a:solidFill>
                <a:latin typeface="Times New Roman" panose="02020603050405020304" pitchFamily="18" charset="0"/>
              </a:rPr>
              <a:t>исполнения бюджета</a:t>
            </a:r>
            <a:r>
              <a:rPr lang="ru-RU" altLang="ru-RU" sz="1600" b="1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1600" dirty="0" smtClean="0">
                <a:latin typeface="Times New Roman" panose="02020603050405020304" pitchFamily="18" charset="0"/>
              </a:rPr>
              <a:t>средства доходят до их получателей, происходит контроль за правильным и полным расходованием средств, своевременным поступлением доходов.</a:t>
            </a:r>
          </a:p>
        </p:txBody>
      </p:sp>
      <p:sp>
        <p:nvSpPr>
          <p:cNvPr id="6147" name="Rectangle 7"/>
          <p:cNvSpPr>
            <a:spLocks noChangeArrowheads="1"/>
          </p:cNvSpPr>
          <p:nvPr/>
        </p:nvSpPr>
        <p:spPr bwMode="auto">
          <a:xfrm>
            <a:off x="0" y="4292600"/>
            <a:ext cx="91440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3540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1600">
                <a:latin typeface="Times New Roman" panose="02020603050405020304" pitchFamily="18" charset="0"/>
              </a:rPr>
              <a:t>3.</a:t>
            </a:r>
            <a:r>
              <a:rPr lang="ru-RU" altLang="ru-RU" sz="1600">
                <a:solidFill>
                  <a:srgbClr val="CC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1600" b="1" i="1">
                <a:solidFill>
                  <a:srgbClr val="CC0000"/>
                </a:solidFill>
                <a:latin typeface="Times New Roman" panose="02020603050405020304" pitchFamily="18" charset="0"/>
              </a:rPr>
              <a:t>После завершения года</a:t>
            </a:r>
            <a:r>
              <a:rPr lang="ru-RU" altLang="ru-RU" sz="1600" b="1">
                <a:latin typeface="Times New Roman" panose="02020603050405020304" pitchFamily="18" charset="0"/>
              </a:rPr>
              <a:t> </a:t>
            </a:r>
            <a:r>
              <a:rPr lang="ru-RU" altLang="ru-RU" sz="1600">
                <a:latin typeface="Times New Roman" panose="02020603050405020304" pitchFamily="18" charset="0"/>
              </a:rPr>
              <a:t>составляется отчет об исполнении бюджета, анализируются достигнутые результаты запланированных мероприятий.</a:t>
            </a:r>
          </a:p>
          <a:p>
            <a:pPr eaLnBrk="1" hangingPunct="1">
              <a:buFontTx/>
              <a:buNone/>
            </a:pPr>
            <a:endParaRPr lang="ru-RU" altLang="ru-RU" sz="1000"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altLang="ru-RU" sz="1600">
                <a:latin typeface="Times New Roman" panose="02020603050405020304" pitchFamily="18" charset="0"/>
              </a:rPr>
              <a:t>Перед вами </a:t>
            </a:r>
            <a:r>
              <a:rPr lang="ru-RU" altLang="ru-RU" sz="1600" b="1" i="1">
                <a:solidFill>
                  <a:srgbClr val="CC0000"/>
                </a:solidFill>
                <a:latin typeface="Times New Roman" panose="02020603050405020304" pitchFamily="18" charset="0"/>
              </a:rPr>
              <a:t>брошюра «Бюджет для граждан»,</a:t>
            </a:r>
            <a:r>
              <a:rPr lang="ru-RU" altLang="ru-RU" sz="1600" b="1">
                <a:latin typeface="Times New Roman" panose="02020603050405020304" pitchFamily="18" charset="0"/>
              </a:rPr>
              <a:t> </a:t>
            </a:r>
            <a:r>
              <a:rPr lang="ru-RU" altLang="ru-RU" sz="1600">
                <a:latin typeface="Times New Roman" panose="02020603050405020304" pitchFamily="18" charset="0"/>
              </a:rPr>
              <a:t>созданная специально для того, чтобы каждый гражданин Республики Мордовия был осведомлен, как формируется и расходуется республиканский бюджет, сколько в бюджет поступает средств и на какие направления они расходуются.</a:t>
            </a:r>
          </a:p>
        </p:txBody>
      </p:sp>
      <p:sp>
        <p:nvSpPr>
          <p:cNvPr id="6148" name="Text Box 9"/>
          <p:cNvSpPr txBox="1">
            <a:spLocks noChangeArrowheads="1"/>
          </p:cNvSpPr>
          <p:nvPr/>
        </p:nvSpPr>
        <p:spPr bwMode="auto">
          <a:xfrm>
            <a:off x="179388" y="188913"/>
            <a:ext cx="87852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buFontTx/>
              <a:buNone/>
            </a:pPr>
            <a:r>
              <a:rPr lang="ru-RU" altLang="ru-RU" sz="1600" b="1" i="1" u="sng" dirty="0">
                <a:solidFill>
                  <a:srgbClr val="002060"/>
                </a:solidFill>
                <a:latin typeface="Times New Roman" panose="02020603050405020304" pitchFamily="18" charset="0"/>
              </a:rPr>
              <a:t>Обращение  Министра финансов </a:t>
            </a:r>
          </a:p>
          <a:p>
            <a:pPr algn="ctr" eaLnBrk="1" hangingPunct="1">
              <a:spcBef>
                <a:spcPts val="0"/>
              </a:spcBef>
              <a:buFontTx/>
              <a:buNone/>
            </a:pPr>
            <a:r>
              <a:rPr lang="ru-RU" altLang="ru-RU" sz="1600" b="1" i="1" u="sng" dirty="0">
                <a:solidFill>
                  <a:srgbClr val="002060"/>
                </a:solidFill>
                <a:latin typeface="Times New Roman" panose="02020603050405020304" pitchFamily="18" charset="0"/>
              </a:rPr>
              <a:t>Республики Мордовия Тюркина С.А. к жителям Республики Мордовия</a:t>
            </a:r>
          </a:p>
        </p:txBody>
      </p:sp>
      <p:sp>
        <p:nvSpPr>
          <p:cNvPr id="6149" name="Text Box 10"/>
          <p:cNvSpPr txBox="1">
            <a:spLocks noChangeArrowheads="1"/>
          </p:cNvSpPr>
          <p:nvPr/>
        </p:nvSpPr>
        <p:spPr bwMode="auto">
          <a:xfrm>
            <a:off x="2484438" y="836613"/>
            <a:ext cx="55451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>
                <a:solidFill>
                  <a:srgbClr val="990000"/>
                </a:solidFill>
                <a:latin typeface="Times New Roman" panose="02020603050405020304" pitchFamily="18" charset="0"/>
              </a:rPr>
              <a:t>Уважаемые граждане Республики Мордовия!</a:t>
            </a:r>
          </a:p>
        </p:txBody>
      </p:sp>
      <p:sp>
        <p:nvSpPr>
          <p:cNvPr id="6150" name="Text Box 11"/>
          <p:cNvSpPr txBox="1">
            <a:spLocks noChangeArrowheads="1"/>
          </p:cNvSpPr>
          <p:nvPr/>
        </p:nvSpPr>
        <p:spPr bwMode="auto">
          <a:xfrm>
            <a:off x="1547813" y="6038850"/>
            <a:ext cx="75961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ru-RU" altLang="ru-RU" sz="1400" b="1" i="1">
                <a:latin typeface="Times New Roman" panose="02020603050405020304" pitchFamily="18" charset="0"/>
              </a:rPr>
              <a:t>            С.А. Тюркин, Министр финансов Республики Мордовия</a:t>
            </a:r>
          </a:p>
        </p:txBody>
      </p:sp>
      <p:sp>
        <p:nvSpPr>
          <p:cNvPr id="6151" name="Text Box 13"/>
          <p:cNvSpPr txBox="1">
            <a:spLocks noChangeArrowheads="1"/>
          </p:cNvSpPr>
          <p:nvPr/>
        </p:nvSpPr>
        <p:spPr bwMode="auto">
          <a:xfrm>
            <a:off x="2051050" y="1412875"/>
            <a:ext cx="7092950" cy="87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600" dirty="0">
                <a:latin typeface="Times New Roman" panose="02020603050405020304" pitchFamily="18" charset="0"/>
              </a:rPr>
              <a:t>Главной задачей государства является </a:t>
            </a:r>
            <a:r>
              <a:rPr lang="ru-RU" altLang="ru-RU" sz="1600" b="1" i="1" dirty="0">
                <a:solidFill>
                  <a:schemeClr val="accent2"/>
                </a:solidFill>
                <a:latin typeface="Times New Roman" panose="02020603050405020304" pitchFamily="18" charset="0"/>
              </a:rPr>
              <a:t>обеспечение достойного уровня жизни</a:t>
            </a:r>
            <a:r>
              <a:rPr lang="ru-RU" altLang="ru-RU" sz="16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1600" b="1" i="1" dirty="0">
                <a:solidFill>
                  <a:schemeClr val="accent2"/>
                </a:solidFill>
                <a:latin typeface="Times New Roman" panose="02020603050405020304" pitchFamily="18" charset="0"/>
              </a:rPr>
              <a:t>его граждан</a:t>
            </a:r>
            <a:r>
              <a:rPr lang="ru-RU" altLang="ru-RU" sz="1600" dirty="0">
                <a:latin typeface="Times New Roman" panose="02020603050405020304" pitchFamily="18" charset="0"/>
              </a:rPr>
              <a:t>, их всестороннего развития и реализации. Многочисленные функции по обеспечению образования, здравоохранения, безопасности граждан государство осуществляет при помощи республиканского бюджета.</a:t>
            </a:r>
          </a:p>
        </p:txBody>
      </p:sp>
      <p:sp>
        <p:nvSpPr>
          <p:cNvPr id="615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88125" y="6453188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B366B22-6BB0-4927-837D-81FCDB99CA45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47" y="765028"/>
            <a:ext cx="1584176" cy="1922610"/>
          </a:xfrm>
          <a:prstGeom prst="rect">
            <a:avLst/>
          </a:prstGeom>
        </p:spPr>
      </p:pic>
    </p:spTree>
  </p:cSld>
  <p:clrMapOvr>
    <a:masterClrMapping/>
  </p:clrMapOvr>
  <p:transition spd="slow" advClick="0">
    <p:diamond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ru-RU" altLang="ru-RU" sz="2400" u="sng" smtClean="0">
                <a:solidFill>
                  <a:srgbClr val="990000"/>
                </a:solidFill>
                <a:latin typeface="Times New Roman" panose="02020603050405020304" pitchFamily="18" charset="0"/>
              </a:rPr>
              <a:t>Республика Мордовия в составе Приволжского федерального округа Российской Федерации</a:t>
            </a:r>
          </a:p>
        </p:txBody>
      </p:sp>
      <p:pic>
        <p:nvPicPr>
          <p:cNvPr id="8195" name="Picture 4" descr="ПФО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1341438"/>
            <a:ext cx="4248150" cy="4031778"/>
          </a:xfrm>
        </p:spPr>
      </p:pic>
      <p:sp>
        <p:nvSpPr>
          <p:cNvPr id="8196" name="Text Box 5"/>
          <p:cNvSpPr txBox="1">
            <a:spLocks noChangeArrowheads="1"/>
          </p:cNvSpPr>
          <p:nvPr/>
        </p:nvSpPr>
        <p:spPr bwMode="auto">
          <a:xfrm>
            <a:off x="5724525" y="2133600"/>
            <a:ext cx="27352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ru-RU" altLang="ru-RU" sz="1800"/>
          </a:p>
        </p:txBody>
      </p:sp>
      <p:sp>
        <p:nvSpPr>
          <p:cNvPr id="8197" name="Text Box 6"/>
          <p:cNvSpPr txBox="1">
            <a:spLocks noChangeArrowheads="1"/>
          </p:cNvSpPr>
          <p:nvPr/>
        </p:nvSpPr>
        <p:spPr bwMode="auto">
          <a:xfrm>
            <a:off x="4643438" y="1341438"/>
            <a:ext cx="4500562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место 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оборот розничной торговли, производство скота и птицы на убой в живом весе, производство яиц 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душу населения; средние потребительские цены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говядину,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кур, колбасу вареную 1с., масло 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подсолнечное,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сыры сычужные твердые и мягкие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яйца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куриные, хлеб 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ржано-пшеничный, хлеб из пшеничной муки 1-2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ru-RU" altLang="ru-RU" sz="1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altLang="ru-RU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–индекс 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физического объема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сельскохозяйственной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продукции, средние 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потребительские цены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водку.</a:t>
            </a:r>
            <a:endParaRPr lang="ru-RU" altLang="ru-RU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98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74657C8-1845-4703-9011-B0BAA6E19781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>
    <p:checke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48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Словарь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268413"/>
            <a:ext cx="8229600" cy="532923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ru-RU" sz="2000" b="1" u="sng" smtClean="0">
                <a:solidFill>
                  <a:srgbClr val="800000"/>
                </a:solidFill>
                <a:latin typeface="Times New Roman" panose="02020603050405020304" pitchFamily="18" charset="0"/>
              </a:rPr>
              <a:t>Бюджет</a:t>
            </a:r>
            <a:r>
              <a:rPr lang="ru-RU" altLang="ru-RU" sz="2000" smtClean="0">
                <a:latin typeface="Times New Roman" panose="02020603050405020304" pitchFamily="18" charset="0"/>
              </a:rPr>
              <a:t> – план доходов и расходов государства на финансовый год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000" b="1" u="sng" smtClean="0">
                <a:solidFill>
                  <a:srgbClr val="800000"/>
                </a:solidFill>
                <a:latin typeface="Times New Roman" panose="02020603050405020304" pitchFamily="18" charset="0"/>
              </a:rPr>
              <a:t>Доходы</a:t>
            </a:r>
            <a:r>
              <a:rPr lang="ru-RU" altLang="ru-RU" sz="2000" smtClean="0">
                <a:latin typeface="Times New Roman" panose="02020603050405020304" pitchFamily="18" charset="0"/>
              </a:rPr>
              <a:t> – денежные средства, поступающие в бюджет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000" b="1" u="sng" smtClean="0">
                <a:solidFill>
                  <a:srgbClr val="800000"/>
                </a:solidFill>
                <a:latin typeface="Times New Roman" panose="02020603050405020304" pitchFamily="18" charset="0"/>
              </a:rPr>
              <a:t>Расходы</a:t>
            </a:r>
            <a:r>
              <a:rPr lang="ru-RU" altLang="ru-RU" sz="2000" smtClean="0">
                <a:latin typeface="Times New Roman" panose="02020603050405020304" pitchFamily="18" charset="0"/>
              </a:rPr>
              <a:t> – денежные средства, выплачиваемые из бюджета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000" b="1" u="sng" smtClean="0">
                <a:solidFill>
                  <a:srgbClr val="800000"/>
                </a:solidFill>
                <a:latin typeface="Times New Roman" panose="02020603050405020304" pitchFamily="18" charset="0"/>
              </a:rPr>
              <a:t>Бюджетная система</a:t>
            </a:r>
            <a:r>
              <a:rPr lang="ru-RU" altLang="ru-RU" sz="2000" smtClean="0">
                <a:latin typeface="Times New Roman" panose="02020603050405020304" pitchFamily="18" charset="0"/>
              </a:rPr>
              <a:t> – совокупность федерального бюджета, бюджетов субъектов Российской Федерации, местных бюджетов и бюджетов государственных внебюджетных фондов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000" b="1" u="sng" smtClean="0">
                <a:solidFill>
                  <a:srgbClr val="800000"/>
                </a:solidFill>
                <a:latin typeface="Times New Roman" panose="02020603050405020304" pitchFamily="18" charset="0"/>
              </a:rPr>
              <a:t>Межбюджетные трансферты</a:t>
            </a:r>
            <a:r>
              <a:rPr lang="ru-RU" altLang="ru-RU" sz="2000" smtClean="0">
                <a:latin typeface="Times New Roman" panose="02020603050405020304" pitchFamily="18" charset="0"/>
              </a:rPr>
              <a:t> – средства, предоставляемые бюджетом вышестоящего уровня бюджетной системы бюджету нижестоящего уровня бюджетной системы 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000" b="1" u="sng" smtClean="0">
                <a:solidFill>
                  <a:srgbClr val="800000"/>
                </a:solidFill>
                <a:latin typeface="Times New Roman" panose="02020603050405020304" pitchFamily="18" charset="0"/>
              </a:rPr>
              <a:t>Консолидированный бюджет – свод республиканского и местных бюджетов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000" b="1" u="sng" smtClean="0">
                <a:solidFill>
                  <a:srgbClr val="800000"/>
                </a:solidFill>
                <a:latin typeface="Times New Roman" panose="02020603050405020304" pitchFamily="18" charset="0"/>
              </a:rPr>
              <a:t>Дефицит бюджета</a:t>
            </a:r>
            <a:r>
              <a:rPr lang="ru-RU" altLang="ru-RU" sz="2000" smtClean="0">
                <a:latin typeface="Times New Roman" panose="02020603050405020304" pitchFamily="18" charset="0"/>
              </a:rPr>
              <a:t> - превышение расходов бюджета над его доходами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000" b="1" u="sng" smtClean="0">
                <a:solidFill>
                  <a:srgbClr val="800000"/>
                </a:solidFill>
                <a:latin typeface="Times New Roman" panose="02020603050405020304" pitchFamily="18" charset="0"/>
              </a:rPr>
              <a:t>Профицит бюджета</a:t>
            </a:r>
            <a:r>
              <a:rPr lang="ru-RU" altLang="ru-RU" sz="2000" smtClean="0">
                <a:latin typeface="Times New Roman" panose="02020603050405020304" pitchFamily="18" charset="0"/>
              </a:rPr>
              <a:t> - превышение доходов бюджета над его расходами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altLang="ru-RU" sz="2000" b="1" u="sng" smtClean="0">
                <a:solidFill>
                  <a:srgbClr val="800000"/>
                </a:solidFill>
                <a:latin typeface="Times New Roman" panose="02020603050405020304" pitchFamily="18" charset="0"/>
              </a:rPr>
              <a:t>Бюджетный процесс</a:t>
            </a:r>
            <a:r>
              <a:rPr lang="ru-RU" altLang="ru-RU" sz="2000" smtClean="0">
                <a:latin typeface="Times New Roman" panose="02020603050405020304" pitchFamily="18" charset="0"/>
              </a:rPr>
              <a:t> – ежегодное формирование и исполнение бюджета</a:t>
            </a:r>
          </a:p>
        </p:txBody>
      </p:sp>
      <p:sp>
        <p:nvSpPr>
          <p:cNvPr id="10244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D086E30-7107-4633-A4F3-315C21B89C9D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600" b="1" u="sng" dirty="0" smtClean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</a:rPr>
              <a:t>Основные понятия бюджетной системы Российской Федерации</a:t>
            </a:r>
          </a:p>
        </p:txBody>
      </p:sp>
      <p:sp>
        <p:nvSpPr>
          <p:cNvPr id="11267" name="Text Box 18"/>
          <p:cNvSpPr txBox="1">
            <a:spLocks noChangeArrowheads="1"/>
          </p:cNvSpPr>
          <p:nvPr/>
        </p:nvSpPr>
        <p:spPr bwMode="auto">
          <a:xfrm>
            <a:off x="3563938" y="3213100"/>
            <a:ext cx="280828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ru-RU" altLang="ru-RU" sz="1800"/>
          </a:p>
        </p:txBody>
      </p:sp>
      <p:grpSp>
        <p:nvGrpSpPr>
          <p:cNvPr id="11268" name="Group 42"/>
          <p:cNvGrpSpPr>
            <a:grpSpLocks/>
          </p:cNvGrpSpPr>
          <p:nvPr/>
        </p:nvGrpSpPr>
        <p:grpSpPr bwMode="auto">
          <a:xfrm>
            <a:off x="179388" y="1411288"/>
            <a:ext cx="8497887" cy="3617912"/>
            <a:chOff x="68" y="1479"/>
            <a:chExt cx="5353" cy="2279"/>
          </a:xfrm>
        </p:grpSpPr>
        <p:sp>
          <p:nvSpPr>
            <p:cNvPr id="16399" name="Rectangle 15"/>
            <p:cNvSpPr>
              <a:spLocks noChangeArrowheads="1"/>
            </p:cNvSpPr>
            <p:nvPr/>
          </p:nvSpPr>
          <p:spPr bwMode="auto">
            <a:xfrm>
              <a:off x="1293" y="2070"/>
              <a:ext cx="1951" cy="317"/>
            </a:xfrm>
            <a:prstGeom prst="rect">
              <a:avLst/>
            </a:prstGeom>
            <a:solidFill>
              <a:schemeClr val="accent1">
                <a:lumMod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ru-RU" sz="1800" b="1" dirty="0">
                  <a:latin typeface="Times New Roman" pitchFamily="18" charset="0"/>
                </a:rPr>
                <a:t>Федеральный бюджет</a:t>
              </a:r>
            </a:p>
          </p:txBody>
        </p:sp>
        <p:sp>
          <p:nvSpPr>
            <p:cNvPr id="16403" name="Rectangle 19"/>
            <p:cNvSpPr>
              <a:spLocks noChangeArrowheads="1"/>
            </p:cNvSpPr>
            <p:nvPr/>
          </p:nvSpPr>
          <p:spPr bwMode="auto">
            <a:xfrm>
              <a:off x="1293" y="2478"/>
              <a:ext cx="1951" cy="317"/>
            </a:xfrm>
            <a:prstGeom prst="rect">
              <a:avLst/>
            </a:prstGeom>
            <a:solidFill>
              <a:schemeClr val="accent1">
                <a:lumMod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ru-RU" sz="1800" b="1" dirty="0">
                  <a:latin typeface="Times New Roman" pitchFamily="18" charset="0"/>
                </a:rPr>
                <a:t>Бюджет субъекта</a:t>
              </a:r>
            </a:p>
          </p:txBody>
        </p:sp>
        <p:sp>
          <p:nvSpPr>
            <p:cNvPr id="16404" name="Rectangle 20"/>
            <p:cNvSpPr>
              <a:spLocks noChangeArrowheads="1"/>
            </p:cNvSpPr>
            <p:nvPr/>
          </p:nvSpPr>
          <p:spPr bwMode="auto">
            <a:xfrm>
              <a:off x="1293" y="2886"/>
              <a:ext cx="1951" cy="317"/>
            </a:xfrm>
            <a:prstGeom prst="rect">
              <a:avLst/>
            </a:prstGeom>
            <a:solidFill>
              <a:schemeClr val="accent1">
                <a:lumMod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ru-RU" sz="1800" b="1" dirty="0">
                  <a:latin typeface="Times New Roman" pitchFamily="18" charset="0"/>
                </a:rPr>
                <a:t>Местный бюджет</a:t>
              </a:r>
            </a:p>
          </p:txBody>
        </p:sp>
        <p:sp>
          <p:nvSpPr>
            <p:cNvPr id="16406" name="Rectangle 22"/>
            <p:cNvSpPr>
              <a:spLocks noChangeArrowheads="1"/>
            </p:cNvSpPr>
            <p:nvPr/>
          </p:nvSpPr>
          <p:spPr bwMode="auto">
            <a:xfrm>
              <a:off x="3334" y="2070"/>
              <a:ext cx="1224" cy="108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ru-RU" sz="1800" b="1" dirty="0">
                  <a:latin typeface="Times New Roman" pitchFamily="18" charset="0"/>
                </a:rPr>
                <a:t>Бюджеты</a:t>
              </a:r>
            </a:p>
            <a:p>
              <a:pPr algn="ctr" eaLnBrk="1" hangingPunct="1">
                <a:defRPr/>
              </a:pPr>
              <a:r>
                <a:rPr lang="ru-RU" sz="1800" b="1" dirty="0">
                  <a:latin typeface="Times New Roman" pitchFamily="18" charset="0"/>
                </a:rPr>
                <a:t>государственных</a:t>
              </a:r>
            </a:p>
            <a:p>
              <a:pPr algn="ctr" eaLnBrk="1" hangingPunct="1">
                <a:defRPr/>
              </a:pPr>
              <a:r>
                <a:rPr lang="ru-RU" sz="1800" b="1" dirty="0">
                  <a:latin typeface="Times New Roman" pitchFamily="18" charset="0"/>
                </a:rPr>
                <a:t>внебюджетных</a:t>
              </a:r>
            </a:p>
            <a:p>
              <a:pPr algn="ctr" eaLnBrk="1" hangingPunct="1">
                <a:defRPr/>
              </a:pPr>
              <a:r>
                <a:rPr lang="ru-RU" sz="1800" b="1" dirty="0">
                  <a:latin typeface="Times New Roman" pitchFamily="18" charset="0"/>
                </a:rPr>
                <a:t>фондов</a:t>
              </a:r>
            </a:p>
          </p:txBody>
        </p:sp>
        <p:sp>
          <p:nvSpPr>
            <p:cNvPr id="16409" name="AutoShape 25"/>
            <p:cNvSpPr>
              <a:spLocks noChangeArrowheads="1"/>
            </p:cNvSpPr>
            <p:nvPr/>
          </p:nvSpPr>
          <p:spPr bwMode="auto">
            <a:xfrm rot="21578156">
              <a:off x="1066" y="2205"/>
              <a:ext cx="136" cy="545"/>
            </a:xfrm>
            <a:prstGeom prst="curvedRightArrow">
              <a:avLst>
                <a:gd name="adj1" fmla="val 80147"/>
                <a:gd name="adj2" fmla="val 160294"/>
                <a:gd name="adj3" fmla="val 33333"/>
              </a:avLst>
            </a:prstGeom>
            <a:solidFill>
              <a:schemeClr val="accent1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scene3d>
              <a:camera prst="orthographicFront"/>
              <a:lightRig rig="balanced" dir="t"/>
            </a:scene3d>
          </p:spPr>
          <p:txBody>
            <a:bodyPr wrap="none" anchor="ctr"/>
            <a:lstStyle/>
            <a:p>
              <a:pPr eaLnBrk="1" hangingPunct="1">
                <a:defRPr/>
              </a:pPr>
              <a:endParaRPr lang="ru-RU" b="1" dirty="0">
                <a:latin typeface="Arial" charset="0"/>
              </a:endParaRPr>
            </a:p>
          </p:txBody>
        </p:sp>
        <p:sp>
          <p:nvSpPr>
            <p:cNvPr id="11309" name="AutoShape 29"/>
            <p:cNvSpPr>
              <a:spLocks/>
            </p:cNvSpPr>
            <p:nvPr/>
          </p:nvSpPr>
          <p:spPr bwMode="auto">
            <a:xfrm rot="-5400000">
              <a:off x="2802" y="2058"/>
              <a:ext cx="272" cy="2654"/>
            </a:xfrm>
            <a:prstGeom prst="leftBrace">
              <a:avLst>
                <a:gd name="adj1" fmla="val 81311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600"/>
            </a:p>
          </p:txBody>
        </p:sp>
        <p:sp>
          <p:nvSpPr>
            <p:cNvPr id="11310" name="Text Box 33"/>
            <p:cNvSpPr txBox="1">
              <a:spLocks noChangeArrowheads="1"/>
            </p:cNvSpPr>
            <p:nvPr/>
          </p:nvSpPr>
          <p:spPr bwMode="auto">
            <a:xfrm>
              <a:off x="68" y="2251"/>
              <a:ext cx="1043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ru-RU" altLang="ru-RU" sz="1400" b="1">
                  <a:latin typeface="Times New Roman" panose="02020603050405020304" pitchFamily="18" charset="0"/>
                </a:rPr>
                <a:t>Межбюджетные трансферты</a:t>
              </a:r>
            </a:p>
          </p:txBody>
        </p:sp>
        <p:sp>
          <p:nvSpPr>
            <p:cNvPr id="11311" name="Text Box 35"/>
            <p:cNvSpPr txBox="1">
              <a:spLocks noChangeArrowheads="1"/>
            </p:cNvSpPr>
            <p:nvPr/>
          </p:nvSpPr>
          <p:spPr bwMode="auto">
            <a:xfrm>
              <a:off x="1746" y="3566"/>
              <a:ext cx="244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ru-RU" altLang="ru-RU" sz="1400" b="1">
                  <a:latin typeface="Times New Roman" panose="02020603050405020304" pitchFamily="18" charset="0"/>
                </a:rPr>
                <a:t>Бюджетная система Российской Федерации</a:t>
              </a:r>
            </a:p>
          </p:txBody>
        </p:sp>
        <p:sp>
          <p:nvSpPr>
            <p:cNvPr id="16421" name="AutoShape 37"/>
            <p:cNvSpPr>
              <a:spLocks noChangeArrowheads="1"/>
            </p:cNvSpPr>
            <p:nvPr/>
          </p:nvSpPr>
          <p:spPr bwMode="auto">
            <a:xfrm>
              <a:off x="295" y="1480"/>
              <a:ext cx="1089" cy="726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accent1">
                <a:lumMod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ru-RU" sz="1800" b="1" dirty="0">
                  <a:latin typeface="Times New Roman" pitchFamily="18" charset="0"/>
                </a:rPr>
                <a:t>Доходы</a:t>
              </a:r>
            </a:p>
          </p:txBody>
        </p:sp>
        <p:sp>
          <p:nvSpPr>
            <p:cNvPr id="16422" name="AutoShape 38"/>
            <p:cNvSpPr>
              <a:spLocks noChangeArrowheads="1"/>
            </p:cNvSpPr>
            <p:nvPr/>
          </p:nvSpPr>
          <p:spPr bwMode="auto">
            <a:xfrm>
              <a:off x="4332" y="1480"/>
              <a:ext cx="1089" cy="726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ru-RU" sz="1800" b="1" dirty="0">
                  <a:latin typeface="Times New Roman" pitchFamily="18" charset="0"/>
                </a:rPr>
                <a:t>Расходы</a:t>
              </a:r>
            </a:p>
          </p:txBody>
        </p:sp>
        <p:sp>
          <p:nvSpPr>
            <p:cNvPr id="11318" name="AutoShape 39"/>
            <p:cNvSpPr>
              <a:spLocks/>
            </p:cNvSpPr>
            <p:nvPr/>
          </p:nvSpPr>
          <p:spPr bwMode="auto">
            <a:xfrm>
              <a:off x="1202" y="2614"/>
              <a:ext cx="91" cy="499"/>
            </a:xfrm>
            <a:prstGeom prst="leftBrace">
              <a:avLst>
                <a:gd name="adj1" fmla="val 45696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600"/>
            </a:p>
          </p:txBody>
        </p:sp>
        <p:sp>
          <p:nvSpPr>
            <p:cNvPr id="11319" name="Text Box 40"/>
            <p:cNvSpPr txBox="1">
              <a:spLocks noChangeArrowheads="1"/>
            </p:cNvSpPr>
            <p:nvPr/>
          </p:nvSpPr>
          <p:spPr bwMode="auto">
            <a:xfrm>
              <a:off x="68" y="2704"/>
              <a:ext cx="1202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ru-RU" altLang="ru-RU" sz="1400" b="1">
                  <a:latin typeface="Times New Roman" panose="02020603050405020304" pitchFamily="18" charset="0"/>
                </a:rPr>
                <a:t>Консолидированный бюджет</a:t>
              </a:r>
            </a:p>
          </p:txBody>
        </p:sp>
        <p:sp>
          <p:nvSpPr>
            <p:cNvPr id="34" name="Rectangle 15"/>
            <p:cNvSpPr>
              <a:spLocks noChangeArrowheads="1"/>
            </p:cNvSpPr>
            <p:nvPr/>
          </p:nvSpPr>
          <p:spPr bwMode="auto">
            <a:xfrm>
              <a:off x="1305" y="2069"/>
              <a:ext cx="1951" cy="31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ru-RU" sz="1800" b="1" dirty="0">
                  <a:latin typeface="Times New Roman" pitchFamily="18" charset="0"/>
                </a:rPr>
                <a:t>Федеральный бюджет</a:t>
              </a:r>
            </a:p>
          </p:txBody>
        </p:sp>
        <p:sp>
          <p:nvSpPr>
            <p:cNvPr id="35" name="Rectangle 19"/>
            <p:cNvSpPr>
              <a:spLocks noChangeArrowheads="1"/>
            </p:cNvSpPr>
            <p:nvPr/>
          </p:nvSpPr>
          <p:spPr bwMode="auto">
            <a:xfrm>
              <a:off x="1305" y="2477"/>
              <a:ext cx="1951" cy="31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ru-RU" sz="1800" b="1" dirty="0">
                  <a:latin typeface="Times New Roman" pitchFamily="18" charset="0"/>
                </a:rPr>
                <a:t>Бюджет субъекта</a:t>
              </a:r>
            </a:p>
          </p:txBody>
        </p:sp>
        <p:sp>
          <p:nvSpPr>
            <p:cNvPr id="36" name="Rectangle 20"/>
            <p:cNvSpPr>
              <a:spLocks noChangeArrowheads="1"/>
            </p:cNvSpPr>
            <p:nvPr/>
          </p:nvSpPr>
          <p:spPr bwMode="auto">
            <a:xfrm>
              <a:off x="1305" y="2885"/>
              <a:ext cx="1951" cy="31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ru-RU" sz="1800" b="1" dirty="0">
                  <a:latin typeface="Times New Roman" pitchFamily="18" charset="0"/>
                </a:rPr>
                <a:t>Местный бюджет</a:t>
              </a:r>
            </a:p>
          </p:txBody>
        </p:sp>
        <p:sp>
          <p:nvSpPr>
            <p:cNvPr id="37" name="AutoShape 37"/>
            <p:cNvSpPr>
              <a:spLocks noChangeArrowheads="1"/>
            </p:cNvSpPr>
            <p:nvPr/>
          </p:nvSpPr>
          <p:spPr bwMode="auto">
            <a:xfrm>
              <a:off x="307" y="1479"/>
              <a:ext cx="1089" cy="726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ru-RU" sz="1800" b="1" dirty="0">
                  <a:latin typeface="Times New Roman" pitchFamily="18" charset="0"/>
                </a:rPr>
                <a:t>Доходы</a:t>
              </a:r>
            </a:p>
          </p:txBody>
        </p:sp>
      </p:grpSp>
      <p:sp>
        <p:nvSpPr>
          <p:cNvPr id="16427" name="Rectangle 43"/>
          <p:cNvSpPr>
            <a:spLocks noChangeArrowheads="1"/>
          </p:cNvSpPr>
          <p:nvPr/>
        </p:nvSpPr>
        <p:spPr bwMode="auto">
          <a:xfrm>
            <a:off x="900113" y="5373688"/>
            <a:ext cx="2519362" cy="28892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sz="1800" b="1" dirty="0">
                <a:latin typeface="Times New Roman" pitchFamily="18" charset="0"/>
              </a:rPr>
              <a:t>Доходы</a:t>
            </a:r>
          </a:p>
        </p:txBody>
      </p:sp>
      <p:sp>
        <p:nvSpPr>
          <p:cNvPr id="16428" name="Rectangle 44"/>
          <p:cNvSpPr>
            <a:spLocks noChangeArrowheads="1"/>
          </p:cNvSpPr>
          <p:nvPr/>
        </p:nvSpPr>
        <p:spPr bwMode="auto">
          <a:xfrm>
            <a:off x="900113" y="5734050"/>
            <a:ext cx="2808287" cy="28892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sz="1800" b="1" dirty="0">
                <a:latin typeface="Times New Roman" pitchFamily="18" charset="0"/>
              </a:rPr>
              <a:t>Расходы</a:t>
            </a:r>
          </a:p>
        </p:txBody>
      </p:sp>
      <p:sp>
        <p:nvSpPr>
          <p:cNvPr id="16429" name="Rectangle 45"/>
          <p:cNvSpPr>
            <a:spLocks noChangeArrowheads="1"/>
          </p:cNvSpPr>
          <p:nvPr/>
        </p:nvSpPr>
        <p:spPr bwMode="auto">
          <a:xfrm>
            <a:off x="3419475" y="6092825"/>
            <a:ext cx="288925" cy="28892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ru-RU" sz="1800" dirty="0">
              <a:latin typeface="Arial" charset="0"/>
            </a:endParaRPr>
          </a:p>
        </p:txBody>
      </p:sp>
      <p:sp>
        <p:nvSpPr>
          <p:cNvPr id="11278" name="Text Box 47"/>
          <p:cNvSpPr txBox="1">
            <a:spLocks noChangeArrowheads="1"/>
          </p:cNvSpPr>
          <p:nvPr/>
        </p:nvSpPr>
        <p:spPr bwMode="auto">
          <a:xfrm>
            <a:off x="3708400" y="6021388"/>
            <a:ext cx="1295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>
                <a:latin typeface="Times New Roman" panose="02020603050405020304" pitchFamily="18" charset="0"/>
              </a:rPr>
              <a:t>Дефицит</a:t>
            </a:r>
          </a:p>
        </p:txBody>
      </p:sp>
      <p:sp>
        <p:nvSpPr>
          <p:cNvPr id="11279" name="Line 48"/>
          <p:cNvSpPr>
            <a:spLocks noChangeShapeType="1"/>
          </p:cNvSpPr>
          <p:nvPr/>
        </p:nvSpPr>
        <p:spPr bwMode="auto">
          <a:xfrm>
            <a:off x="3419475" y="5734050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33" name="Rectangle 49"/>
          <p:cNvSpPr>
            <a:spLocks noChangeArrowheads="1"/>
          </p:cNvSpPr>
          <p:nvPr/>
        </p:nvSpPr>
        <p:spPr bwMode="auto">
          <a:xfrm>
            <a:off x="4932363" y="5300663"/>
            <a:ext cx="2808287" cy="28892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sz="1800" b="1" dirty="0">
                <a:latin typeface="Times New Roman" pitchFamily="18" charset="0"/>
              </a:rPr>
              <a:t>Доходы</a:t>
            </a:r>
          </a:p>
        </p:txBody>
      </p:sp>
      <p:sp>
        <p:nvSpPr>
          <p:cNvPr id="16434" name="Rectangle 50"/>
          <p:cNvSpPr>
            <a:spLocks noChangeArrowheads="1"/>
          </p:cNvSpPr>
          <p:nvPr/>
        </p:nvSpPr>
        <p:spPr bwMode="auto">
          <a:xfrm>
            <a:off x="4932363" y="5661025"/>
            <a:ext cx="2447925" cy="28892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sz="1800" b="1" dirty="0">
                <a:latin typeface="Times New Roman" pitchFamily="18" charset="0"/>
              </a:rPr>
              <a:t>Расходы</a:t>
            </a:r>
          </a:p>
        </p:txBody>
      </p:sp>
      <p:sp>
        <p:nvSpPr>
          <p:cNvPr id="16435" name="Rectangle 51"/>
          <p:cNvSpPr>
            <a:spLocks noChangeArrowheads="1"/>
          </p:cNvSpPr>
          <p:nvPr/>
        </p:nvSpPr>
        <p:spPr bwMode="auto">
          <a:xfrm>
            <a:off x="7380288" y="4868863"/>
            <a:ext cx="360362" cy="28892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ru-RU" sz="1800" dirty="0">
              <a:latin typeface="Arial" charset="0"/>
            </a:endParaRPr>
          </a:p>
        </p:txBody>
      </p:sp>
      <p:sp>
        <p:nvSpPr>
          <p:cNvPr id="11289" name="Text Box 52"/>
          <p:cNvSpPr txBox="1">
            <a:spLocks noChangeArrowheads="1"/>
          </p:cNvSpPr>
          <p:nvPr/>
        </p:nvSpPr>
        <p:spPr bwMode="auto">
          <a:xfrm>
            <a:off x="7848600" y="4797425"/>
            <a:ext cx="1295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>
                <a:latin typeface="Times New Roman" panose="02020603050405020304" pitchFamily="18" charset="0"/>
              </a:rPr>
              <a:t>Профицит</a:t>
            </a:r>
          </a:p>
        </p:txBody>
      </p:sp>
      <p:sp>
        <p:nvSpPr>
          <p:cNvPr id="11290" name="Line 53"/>
          <p:cNvSpPr>
            <a:spLocks noChangeShapeType="1"/>
          </p:cNvSpPr>
          <p:nvPr/>
        </p:nvSpPr>
        <p:spPr bwMode="auto">
          <a:xfrm>
            <a:off x="7380288" y="5300663"/>
            <a:ext cx="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91" name="Line 54"/>
          <p:cNvSpPr>
            <a:spLocks noChangeShapeType="1"/>
          </p:cNvSpPr>
          <p:nvPr/>
        </p:nvSpPr>
        <p:spPr bwMode="auto">
          <a:xfrm>
            <a:off x="7740650" y="5157788"/>
            <a:ext cx="0" cy="71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92" name="Line 55"/>
          <p:cNvSpPr>
            <a:spLocks noChangeShapeType="1"/>
          </p:cNvSpPr>
          <p:nvPr/>
        </p:nvSpPr>
        <p:spPr bwMode="auto">
          <a:xfrm>
            <a:off x="7380288" y="5157788"/>
            <a:ext cx="0" cy="71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93" name="Line 56"/>
          <p:cNvSpPr>
            <a:spLocks noChangeShapeType="1"/>
          </p:cNvSpPr>
          <p:nvPr/>
        </p:nvSpPr>
        <p:spPr bwMode="auto">
          <a:xfrm flipV="1">
            <a:off x="3419475" y="6021388"/>
            <a:ext cx="0" cy="71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94" name="Line 57"/>
          <p:cNvSpPr>
            <a:spLocks noChangeShapeType="1"/>
          </p:cNvSpPr>
          <p:nvPr/>
        </p:nvSpPr>
        <p:spPr bwMode="auto">
          <a:xfrm flipV="1">
            <a:off x="3708400" y="6021388"/>
            <a:ext cx="0" cy="71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95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7A58DDB-C7D8-4634-8D4D-3CF5DB26D15E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>
    <p:randomBa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gradFill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5400000" scaled="0"/>
          </a:gradFill>
        </p:spPr>
        <p:txBody>
          <a:bodyPr/>
          <a:lstStyle/>
          <a:p>
            <a:pPr eaLnBrk="1" hangingPunct="1">
              <a:defRPr/>
            </a:pPr>
            <a:r>
              <a:rPr lang="ru-RU" sz="3600" u="sng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Отчет об исполнении республиканского </a:t>
            </a:r>
            <a:r>
              <a:rPr lang="ru-RU" sz="3600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бюджета включает: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Clr>
                <a:srgbClr val="800000"/>
              </a:buClr>
              <a:buFont typeface="Wingdings" pitchFamily="2" charset="2"/>
              <a:buChar char="Ø"/>
              <a:defRPr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Исполнение бюджета по доходам</a:t>
            </a:r>
          </a:p>
          <a:p>
            <a:pPr eaLnBrk="1" hangingPunct="1">
              <a:buClr>
                <a:srgbClr val="800000"/>
              </a:buClr>
              <a:buFont typeface="Wingdings" pitchFamily="2" charset="2"/>
              <a:buChar char="Ø"/>
              <a:defRPr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Исполнение бюджета по расходам</a:t>
            </a:r>
          </a:p>
          <a:p>
            <a:pPr eaLnBrk="1" hangingPunct="1">
              <a:buClr>
                <a:srgbClr val="800000"/>
              </a:buClr>
              <a:buFont typeface="Wingdings" pitchFamily="2" charset="2"/>
              <a:buChar char="Ø"/>
              <a:defRPr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Источники финансирования дефицита бюджета (направления использования профицита бюджета)</a:t>
            </a:r>
          </a:p>
          <a:p>
            <a:pPr eaLnBrk="1" hangingPunct="1">
              <a:buClr>
                <a:srgbClr val="800000"/>
              </a:buClr>
              <a:buFont typeface="Wingdings" pitchFamily="2" charset="2"/>
              <a:buChar char="Ø"/>
              <a:defRPr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Итоги реализации государственных программ</a:t>
            </a:r>
          </a:p>
        </p:txBody>
      </p:sp>
      <p:sp>
        <p:nvSpPr>
          <p:cNvPr id="12292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3FF6F6B-0B0D-44EC-9D05-CAA4F0B2C434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800" b="1" i="1" u="sng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Параметры республиканского бюджета Республики Мордовия за 2023 год (млрд. рублей).</a:t>
            </a:r>
            <a:endParaRPr lang="ru-RU" i="1" u="sng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3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0791709"/>
              </p:ext>
            </p:extLst>
          </p:nvPr>
        </p:nvGraphicFramePr>
        <p:xfrm>
          <a:off x="251520" y="1417639"/>
          <a:ext cx="8686328" cy="46756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316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04248" y="630872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60E8340-9803-488D-8167-7642FBC3C030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ru-RU" alt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457200" y="5877273"/>
            <a:ext cx="8229600" cy="7920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 advClick="0"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1081087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b="1" i="1" u="sng" dirty="0" smtClean="0">
                <a:solidFill>
                  <a:schemeClr val="accent1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Основные характеристики республиканского бюджета Республики Мордовия</a:t>
            </a:r>
          </a:p>
        </p:txBody>
      </p:sp>
      <p:sp>
        <p:nvSpPr>
          <p:cNvPr id="11267" name="Содержимое 3"/>
          <p:cNvSpPr>
            <a:spLocks noGrp="1"/>
          </p:cNvSpPr>
          <p:nvPr>
            <p:ph sz="half" idx="2"/>
          </p:nvPr>
        </p:nvSpPr>
        <p:spPr>
          <a:xfrm>
            <a:off x="571500" y="1412776"/>
            <a:ext cx="8143875" cy="3168749"/>
          </a:xfrm>
        </p:spPr>
        <p:txBody>
          <a:bodyPr/>
          <a:lstStyle/>
          <a:p>
            <a:pPr marL="0" indent="0">
              <a:buFontTx/>
              <a:buNone/>
              <a:defRPr/>
            </a:pPr>
            <a:endParaRPr lang="ru-RU" sz="1600" b="1" i="1" u="sng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None/>
              <a:defRPr/>
            </a:pPr>
            <a:endParaRPr lang="ru-RU" sz="1600" b="1" i="1" u="sng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None/>
              <a:defRPr/>
            </a:pPr>
            <a:endParaRPr lang="ru-RU" sz="1600" b="1" i="1" u="sng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None/>
              <a:defRPr/>
            </a:pPr>
            <a:endParaRPr lang="ru-RU" sz="1600" b="1" i="1" u="sng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None/>
              <a:defRPr/>
            </a:pPr>
            <a:endParaRPr lang="ru-RU" sz="1600" b="1" i="1" u="sng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None/>
              <a:defRPr/>
            </a:pPr>
            <a:endParaRPr lang="ru-RU" sz="1600" b="1" i="1" u="sng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None/>
              <a:defRPr/>
            </a:pPr>
            <a:endParaRPr lang="ru-RU" sz="1600" b="1" i="1" u="sng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None/>
              <a:defRPr/>
            </a:pPr>
            <a:endParaRPr lang="ru-RU" sz="1600" b="1" i="1" u="sng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None/>
              <a:defRPr/>
            </a:pPr>
            <a:endParaRPr lang="ru-RU" sz="1600" b="1" i="1" u="sng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None/>
              <a:defRPr/>
            </a:pPr>
            <a:endParaRPr lang="ru-RU" sz="1600" b="1" i="1" u="sng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None/>
              <a:defRPr/>
            </a:pPr>
            <a:endParaRPr lang="ru-RU" sz="16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342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804025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F06665-5305-453B-BA08-7A472CA849AB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7570907"/>
              </p:ext>
            </p:extLst>
          </p:nvPr>
        </p:nvGraphicFramePr>
        <p:xfrm>
          <a:off x="179512" y="1628800"/>
          <a:ext cx="8640959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82497733"/>
      </p:ext>
    </p:extLst>
  </p:cSld>
  <p:clrMapOvr>
    <a:masterClrMapping/>
  </p:clrMapOvr>
  <p:transition spd="slow" advClick="0">
    <p:circl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75"/>
            <a:ext cx="8229600" cy="714375"/>
          </a:xfrm>
        </p:spPr>
        <p:txBody>
          <a:bodyPr/>
          <a:lstStyle/>
          <a:p>
            <a:pPr>
              <a:defRPr/>
            </a:pP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Характеристика доходной части республиканского бюджета Республики Мордовия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Диаграмма 7"/>
          <p:cNvGraphicFramePr>
            <a:graphicFrameLocks noGrp="1"/>
          </p:cNvGraphicFramePr>
          <p:nvPr>
            <p:ph type="chart" idx="1"/>
          </p:nvPr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365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4610262-97A1-409D-A04F-1D6A079DD8A9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3288600"/>
              </p:ext>
            </p:extLst>
          </p:nvPr>
        </p:nvGraphicFramePr>
        <p:xfrm>
          <a:off x="457201" y="980728"/>
          <a:ext cx="7859216" cy="56166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med" advClick="0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28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Динамика доходов республиканского бюджета Республики Мордовия за 2019-2023 годы</a:t>
            </a:r>
          </a:p>
        </p:txBody>
      </p:sp>
      <p:sp>
        <p:nvSpPr>
          <p:cNvPr id="16388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876256" y="630932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43A8E13-8E27-4A29-8026-784AC19FB3AA}" type="slidenum">
              <a:rPr lang="ru-RU" altLang="ru-RU" sz="1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ru-RU" alt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5168752"/>
              </p:ext>
            </p:extLst>
          </p:nvPr>
        </p:nvGraphicFramePr>
        <p:xfrm>
          <a:off x="179512" y="1327077"/>
          <a:ext cx="8435280" cy="50542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 advClick="0">
    <p:comb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2083"/>
          </a:xfrm>
        </p:spPr>
        <p:txBody>
          <a:bodyPr/>
          <a:lstStyle/>
          <a:p>
            <a:r>
              <a:rPr lang="ru-RU" sz="2400" b="1" kern="1200" dirty="0">
                <a:solidFill>
                  <a:srgbClr val="002060"/>
                </a:solidFill>
                <a:latin typeface="Times New Roman"/>
              </a:rPr>
              <a:t>Поступление федеральных средств в разрезе  видов межбюджетных трансфертов</a:t>
            </a:r>
            <a:endParaRPr lang="ru-RU" dirty="0"/>
          </a:p>
        </p:txBody>
      </p:sp>
      <p:graphicFrame>
        <p:nvGraphicFramePr>
          <p:cNvPr id="12" name="Объект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6643623"/>
              </p:ext>
            </p:extLst>
          </p:nvPr>
        </p:nvGraphicFramePr>
        <p:xfrm>
          <a:off x="251520" y="1124744"/>
          <a:ext cx="8568952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76256" y="6381750"/>
            <a:ext cx="2133600" cy="476250"/>
          </a:xfrm>
        </p:spPr>
        <p:txBody>
          <a:bodyPr/>
          <a:lstStyle/>
          <a:p>
            <a:pPr>
              <a:defRPr/>
            </a:pPr>
            <a:fld id="{074B1CA6-C061-47A2-B079-EA637DE994E0}" type="slidenum">
              <a:rPr lang="ru-RU" altLang="ru-RU" sz="1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11</a:t>
            </a:fld>
            <a:endParaRPr lang="ru-RU" alt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251520" y="1254860"/>
            <a:ext cx="1008112" cy="16277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лн. рублей</a:t>
            </a:r>
          </a:p>
        </p:txBody>
      </p:sp>
    </p:spTree>
    <p:extLst>
      <p:ext uri="{BB962C8B-B14F-4D97-AF65-F5344CB8AC3E}">
        <p14:creationId xmlns:p14="http://schemas.microsoft.com/office/powerpoint/2010/main" val="743924640"/>
      </p:ext>
    </p:extLst>
  </p:cSld>
  <p:clrMapOvr>
    <a:masterClrMapping/>
  </p:clrMapOvr>
  <p:transition spd="med" advClick="0"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75"/>
            <a:ext cx="8229600" cy="549275"/>
          </a:xfrm>
        </p:spPr>
        <p:txBody>
          <a:bodyPr/>
          <a:lstStyle/>
          <a:p>
            <a:pPr>
              <a:defRPr/>
            </a:pPr>
            <a:r>
              <a:rPr lang="ru-RU" sz="2000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Характеристика расходной части республиканского бюджета Республики Мордовия в 20</a:t>
            </a:r>
            <a:r>
              <a:rPr lang="en-US" sz="2000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23</a:t>
            </a:r>
            <a:r>
              <a:rPr lang="ru-RU" sz="2000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году, млн. рублей.</a:t>
            </a:r>
            <a:endParaRPr lang="ru-RU" sz="2000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9149147"/>
              </p:ext>
            </p:extLst>
          </p:nvPr>
        </p:nvGraphicFramePr>
        <p:xfrm>
          <a:off x="142875" y="765175"/>
          <a:ext cx="8893175" cy="57754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97277"/>
                <a:gridCol w="1295787"/>
                <a:gridCol w="864054"/>
                <a:gridCol w="936057"/>
              </a:tblGrid>
              <a:tr h="5124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Расходы</a:t>
                      </a:r>
                      <a:r>
                        <a:rPr lang="ru-RU" sz="1200" b="1" i="0" u="none" strike="noStrike" baseline="0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 республиканского бюджета Республики Мордовия, млн. руб.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17697" marR="17697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u="none" strike="noStrike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Сводная бюджетная роспись на 202</a:t>
                      </a:r>
                      <a:r>
                        <a:rPr lang="en-US" sz="1100" b="1" i="0" u="none" strike="noStrike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3</a:t>
                      </a:r>
                      <a:r>
                        <a:rPr lang="ru-RU" sz="1100" b="1" i="0" u="none" strike="noStrike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 год</a:t>
                      </a:r>
                      <a:endParaRPr lang="ru-RU" sz="1100" b="1" i="0" u="none" strike="noStrike" kern="1200" dirty="0">
                        <a:solidFill>
                          <a:schemeClr val="tx1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17697" marR="17697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Исполнено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 за 202</a:t>
                      </a:r>
                      <a:r>
                        <a:rPr lang="en-US" sz="1100" b="1" i="0" u="none" strike="noStrike" baseline="0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3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 год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17697" marR="17697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Процент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 исполнения</a:t>
                      </a:r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,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%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17697" marR="17697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70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ИТОГО РАСХОДОВ</a:t>
                      </a:r>
                    </a:p>
                  </a:txBody>
                  <a:tcPr marL="17697" marR="17697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64 </a:t>
                      </a:r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358,2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63 </a:t>
                      </a:r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120,1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98,1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70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Общегосударственные вопросы</a:t>
                      </a:r>
                    </a:p>
                  </a:txBody>
                  <a:tcPr marL="17697" marR="17697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583,8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437,2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94,3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3752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17697" marR="17697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8,5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6,1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71,8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38433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17697" marR="17697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109,9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100,2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91,2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5581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17697" marR="17697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84,9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82,5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97,2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70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Судебная система</a:t>
                      </a:r>
                    </a:p>
                  </a:txBody>
                  <a:tcPr marL="17697" marR="17697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133,8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133,1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99,5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38433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17697" marR="17697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126,0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123,7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98,2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70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Обеспечение проведения выборов и референдумов</a:t>
                      </a:r>
                    </a:p>
                  </a:txBody>
                  <a:tcPr marL="17697" marR="17697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34,6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34,6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70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Резервные фонды</a:t>
                      </a:r>
                    </a:p>
                  </a:txBody>
                  <a:tcPr marL="17697" marR="17697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3,5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  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2430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Прикладные научные исследования в области общегосударственных вопросов</a:t>
                      </a:r>
                    </a:p>
                  </a:txBody>
                  <a:tcPr marL="17697" marR="17697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112,7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108,8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96,5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70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Другие общегосударственные вопросы</a:t>
                      </a:r>
                    </a:p>
                  </a:txBody>
                  <a:tcPr marL="17697" marR="17697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969,8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1 848,2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93,8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70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Национальная оборона</a:t>
                      </a:r>
                    </a:p>
                  </a:txBody>
                  <a:tcPr marL="17697" marR="17697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33,1   </a:t>
                      </a:r>
                      <a:endParaRPr lang="ru-RU" sz="1000" b="1" i="1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32,9   </a:t>
                      </a:r>
                      <a:endParaRPr lang="ru-RU" sz="1000" b="1" i="1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99,4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70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Мобилизационная и вневойсковая подготовка</a:t>
                      </a:r>
                    </a:p>
                  </a:txBody>
                  <a:tcPr marL="17697" marR="17697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33,1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32,9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70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17697" marR="17697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412,8   </a:t>
                      </a:r>
                      <a:endParaRPr lang="ru-RU" sz="1000" b="1" i="1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405,5   </a:t>
                      </a:r>
                      <a:endParaRPr lang="ru-RU" sz="1000" b="1" i="1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98,2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20739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Органы юстиции</a:t>
                      </a:r>
                    </a:p>
                  </a:txBody>
                  <a:tcPr marL="17697" marR="17697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39,5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39,5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6964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Гражданская оборона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17697" marR="17697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72,7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72,4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99,6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70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Защита населения и территории от чрезвычайных ситуаций природного и техногенного характера, пожарная безопасность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17697" marR="17697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292,6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285,8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97,7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3752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17697" marR="17697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8,0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7,8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97,5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70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Национальная экономика</a:t>
                      </a:r>
                    </a:p>
                  </a:txBody>
                  <a:tcPr marL="17697" marR="17697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18 </a:t>
                      </a:r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161,5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17 </a:t>
                      </a:r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610,8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97,0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70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Общеэкономические вопросы</a:t>
                      </a:r>
                    </a:p>
                  </a:txBody>
                  <a:tcPr marL="17697" marR="17697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182,2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181,6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99,7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  <p:sp>
        <p:nvSpPr>
          <p:cNvPr id="18547" name="TextBox 2"/>
          <p:cNvSpPr txBox="1">
            <a:spLocks noChangeArrowheads="1"/>
          </p:cNvSpPr>
          <p:nvPr/>
        </p:nvSpPr>
        <p:spPr bwMode="auto">
          <a:xfrm>
            <a:off x="171450" y="6573838"/>
            <a:ext cx="18415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100" i="1"/>
          </a:p>
        </p:txBody>
      </p:sp>
      <p:sp>
        <p:nvSpPr>
          <p:cNvPr id="18548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04025" y="65468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2099E4B-A2C0-469A-BC98-0AC229B88A92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 advClick="0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772530"/>
              </p:ext>
            </p:extLst>
          </p:nvPr>
        </p:nvGraphicFramePr>
        <p:xfrm>
          <a:off x="179388" y="44450"/>
          <a:ext cx="8856662" cy="66249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16466"/>
                <a:gridCol w="1368083"/>
                <a:gridCol w="792048"/>
                <a:gridCol w="1080065"/>
              </a:tblGrid>
              <a:tr h="4339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Расходы</a:t>
                      </a:r>
                      <a:r>
                        <a:rPr lang="ru-RU" sz="1200" b="1" i="0" u="none" strike="noStrike" baseline="0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 республиканского бюджета Республики Мордовия, млн. руб.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17697" marR="17697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u="none" strike="noStrike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Сводная бюджетная роспись на 202</a:t>
                      </a:r>
                      <a:r>
                        <a:rPr lang="en-US" sz="1100" b="1" i="0" u="none" strike="noStrike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3</a:t>
                      </a:r>
                      <a:r>
                        <a:rPr lang="ru-RU" sz="1100" b="1" i="0" u="none" strike="noStrike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 год</a:t>
                      </a:r>
                    </a:p>
                  </a:txBody>
                  <a:tcPr marL="17697" marR="17697" marT="9522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Исполнено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 за 202</a:t>
                      </a:r>
                      <a:r>
                        <a:rPr lang="en-US" sz="1100" b="1" i="0" u="none" strike="noStrike" baseline="0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3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 год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17697" marR="17697" marT="9522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Процент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 исполнения</a:t>
                      </a:r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,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%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17697" marR="17697" marT="9522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Сельское хозяйство и рыболовство</a:t>
                      </a:r>
                    </a:p>
                  </a:txBody>
                  <a:tcPr marL="17697" marR="17697" marT="9522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2 184,0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157,8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98,8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Водное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 хозяйство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17697" marR="17697" marT="9522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85,2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85,0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99,8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Лесное хозяйство</a:t>
                      </a:r>
                    </a:p>
                  </a:txBody>
                  <a:tcPr marL="17697" marR="17697" marT="9522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211,1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211,1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5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Транспорт</a:t>
                      </a:r>
                    </a:p>
                  </a:txBody>
                  <a:tcPr marL="9526" marR="9526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358,5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356,5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99,4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5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Дорожное хозяйство (дорожные фонды)</a:t>
                      </a:r>
                    </a:p>
                  </a:txBody>
                  <a:tcPr marL="9526" marR="9526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13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786,4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13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281,4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96,3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5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Связь и информатика</a:t>
                      </a:r>
                    </a:p>
                  </a:txBody>
                  <a:tcPr marL="9526" marR="9526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306,7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305,5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99,6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5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9526" marR="9526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1 047,4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031,9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98,5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1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200" b="1" i="1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Жилищно-коммунальное </a:t>
                      </a:r>
                      <a:r>
                        <a:rPr lang="ru-RU" sz="1200" b="1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хозяйство</a:t>
                      </a:r>
                    </a:p>
                  </a:txBody>
                  <a:tcPr marL="9526" marR="9526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 </a:t>
                      </a:r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960,2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 </a:t>
                      </a:r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596,8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90,8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Жилищное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хозяйство</a:t>
                      </a:r>
                    </a:p>
                  </a:txBody>
                  <a:tcPr marL="9526" marR="9526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1 788,5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630,1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91,1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Коммунальное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хозяйство</a:t>
                      </a:r>
                    </a:p>
                  </a:txBody>
                  <a:tcPr marL="9526" marR="9526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276,8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073,3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84,1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Благоустройство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6" marR="9526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562,7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562,7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4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Прикладные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научные исследования в области жилищно-коммунального хозяйства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1,5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1,5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4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вопросы в области жилищно-коммунального хозяйства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330,7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329,3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99,6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4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2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Охрана окружающей среды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617,3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616,9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4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Охрана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объектов растительного и животного мира и среды их обитания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5,7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5,4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94,7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4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вопросы в области охраны окружающей среды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611,5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611,5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4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 </a:t>
                      </a:r>
                      <a:r>
                        <a:rPr lang="ru-RU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247,1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14 </a:t>
                      </a:r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212,3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99,8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4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Дошкольное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2 976,2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975,4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4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9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056,5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9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054,8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4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Дополнительное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 детей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163,7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160,0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97,7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4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профессиональное образование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257,4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1 247,0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99,2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4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Профессиональная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подготовка, переподготовка и повышение квалификации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81,1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80,7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99,5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4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Молодежная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политика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211,1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210,8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99,9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4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вопросы в области образования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501,0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483,6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96,5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4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Культура, кинематография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277,5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276,2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99,9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4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220,0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1 219,0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99,9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4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вопросы в области культуры, кинематографии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57,5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57,2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99,5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4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Здравоохранение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 </a:t>
                      </a:r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486,0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4 446,6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99,1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4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Стационарная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медицинская помощь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886,4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885,4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99,9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4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Амбулаторная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помощь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1 265,3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1 236,2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97,7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4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Медицинская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помощь в дневных стационарах всех типов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16,8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16,8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203443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Скорая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медицинская помощь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59,1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58,9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99,7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  <p:sp>
        <p:nvSpPr>
          <p:cNvPr id="20654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010400" y="661987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A2FBFB1-5F48-482F-AF57-7D5852CB7B77}" type="slidenum">
              <a:rPr lang="ru-RU" altLang="ru-RU" sz="14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ru-RU" alt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 advClick="0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4922024"/>
              </p:ext>
            </p:extLst>
          </p:nvPr>
        </p:nvGraphicFramePr>
        <p:xfrm>
          <a:off x="163769" y="115888"/>
          <a:ext cx="8765919" cy="62654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39818"/>
                <a:gridCol w="1364898"/>
                <a:gridCol w="933878"/>
                <a:gridCol w="827325"/>
              </a:tblGrid>
              <a:tr h="5144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Расходы</a:t>
                      </a:r>
                      <a:r>
                        <a:rPr lang="ru-RU" sz="1200" b="1" i="0" u="none" strike="noStrike" baseline="0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 республиканского бюджета Республики Мордовия, млн. руб.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17698" marR="17698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u="none" strike="noStrike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Сводная бюджетная роспись на 202</a:t>
                      </a:r>
                      <a:r>
                        <a:rPr lang="en-US" sz="1100" b="1" i="0" u="none" strike="noStrike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3</a:t>
                      </a:r>
                      <a:r>
                        <a:rPr lang="ru-RU" sz="1100" b="1" i="0" u="none" strike="noStrike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 год</a:t>
                      </a:r>
                    </a:p>
                  </a:txBody>
                  <a:tcPr marL="17698" marR="17698" marT="9522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Исполнено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</a:p>
                    <a:p>
                      <a:pPr algn="ctr" fontAlgn="ctr"/>
                      <a:r>
                        <a:rPr lang="ru-RU" sz="1100" b="1" i="0" u="none" strike="noStrike" baseline="0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за 202</a:t>
                      </a:r>
                      <a:r>
                        <a:rPr lang="en-US" sz="1100" b="1" i="0" u="none" strike="noStrike" baseline="0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3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 год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17698" marR="17698" marT="9522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Процент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 исполнения</a:t>
                      </a:r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,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%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17698" marR="17698" marT="9522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20635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Санаторно-оздоровительная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помощь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117,3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117,3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26302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Заготовка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переработка, хранение и обеспечение безопасности донорской крови и ее компонентов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101,8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101,8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22382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Санитарно-эпидемиологическое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благополучие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10,8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10,8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22382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вопросы в области здравоохранения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028,5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019,4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99,6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22382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политика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12 </a:t>
                      </a:r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749,9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12 </a:t>
                      </a:r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676,7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99,4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240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Пенсионное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122,1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121,4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99,4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20008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обслуживание населения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690,2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677,1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99,5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240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населения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7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683,5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7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640,8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99,4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240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Охрана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семьи и детства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049,6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035,8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99,3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20170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вопросы в области социальной политики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204,5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201,7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98,6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21517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i="1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758,7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738,7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98,9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21517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306,9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306,5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99,9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22382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Массовый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спорт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135,2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134,4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99,4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20991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Спорт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высших достижений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297,3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278,6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98,6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8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вопросы в области физической культуры и спорта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19,4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19,2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99,0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23442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i="1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2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редства</a:t>
                      </a:r>
                      <a:r>
                        <a:rPr lang="ru-RU" sz="1200" b="1" i="1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массовой информации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172,9   </a:t>
                      </a:r>
                      <a:endParaRPr lang="ru-RU" sz="1000" b="1" i="1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172,9   </a:t>
                      </a:r>
                      <a:endParaRPr lang="ru-RU" sz="1000" b="1" i="1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22966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Телевидение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радиовещание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60,9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60,9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20929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Периодическая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печать и издательства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72,3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72,3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8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вопросы в области средств массовой информации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39,7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39,7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24306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Обслуживание государственного (муниципального) долга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301,1   </a:t>
                      </a:r>
                      <a:endParaRPr lang="ru-RU" sz="1000" b="1" i="1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301,0   </a:t>
                      </a:r>
                      <a:endParaRPr lang="ru-RU" sz="1000" b="1" i="1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20934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Обслуживание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государственного (муниципального) внутреннего долга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301,1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301,0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37680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Межбюджетные трансферты общего характера бюджетам бюджетной системы  Российской Федерации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596,3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595,5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27564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выравнивание бюджетной обеспеченности субъектов Российской 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Ф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едерации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муниципальных образований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123,6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123,6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54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170,4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170,1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21601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межбюджетные трансферты общего характера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302,4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301,8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  <p:sp>
        <p:nvSpPr>
          <p:cNvPr id="22662" name="TextBox 2"/>
          <p:cNvSpPr txBox="1">
            <a:spLocks noChangeArrowheads="1"/>
          </p:cNvSpPr>
          <p:nvPr/>
        </p:nvSpPr>
        <p:spPr bwMode="auto">
          <a:xfrm>
            <a:off x="163770" y="6516985"/>
            <a:ext cx="274478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100" i="1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100" i="1"/>
          </a:p>
        </p:txBody>
      </p:sp>
      <p:sp>
        <p:nvSpPr>
          <p:cNvPr id="22663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796088" y="64833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375059-8150-4C7D-B5DC-2FF840695A5D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 advClick="0"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42875" y="214313"/>
            <a:ext cx="8215313" cy="714375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b="1" u="sng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Динамика расходов республиканского бюджета Республики Мордовия за 2021-2023 годы</a:t>
            </a:r>
          </a:p>
        </p:txBody>
      </p:sp>
      <p:graphicFrame>
        <p:nvGraphicFramePr>
          <p:cNvPr id="23345" name="Group 81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2183160"/>
              </p:ext>
            </p:extLst>
          </p:nvPr>
        </p:nvGraphicFramePr>
        <p:xfrm>
          <a:off x="284163" y="1557338"/>
          <a:ext cx="8391525" cy="5072062"/>
        </p:xfrm>
        <a:graphic>
          <a:graphicData uri="http://schemas.openxmlformats.org/drawingml/2006/table">
            <a:tbl>
              <a:tblPr/>
              <a:tblGrid>
                <a:gridCol w="4590276"/>
                <a:gridCol w="1192238"/>
                <a:gridCol w="1304505"/>
                <a:gridCol w="1304506"/>
              </a:tblGrid>
              <a:tr h="52934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республиканского бюджета</a:t>
                      </a:r>
                    </a:p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Республики Мордовия, млн. рублей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2021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2022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2023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</a:tr>
              <a:tr h="34237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Всего, в том числе: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56 142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62 302</a:t>
                      </a:r>
                      <a:endParaRPr lang="ru-RU" sz="1400" b="1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63 120</a:t>
                      </a:r>
                      <a:endParaRPr lang="ru-RU" sz="1400" b="1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</a:tr>
              <a:tr h="28024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общегосударственные вопросы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1 801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2 026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2 437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</a:tr>
              <a:tr h="31486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оборона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</a:tr>
              <a:tr h="28024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</a:tr>
              <a:tr h="28024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экономика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11 911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18 757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17 611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</a:tr>
              <a:tr h="28024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жилищно-коммунальное хозяйство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2 036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3 874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3 597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</a:tr>
              <a:tr h="31486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охрана окружающей среды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1 617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</a:tr>
              <a:tr h="31486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образование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10 947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12 188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14 212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</a:tr>
              <a:tr h="31486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культура, кинематография 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1 038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1 276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</a:tr>
              <a:tr h="31486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здравоохранение 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8 712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4 948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4 447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</a:tr>
              <a:tr h="31486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социальная политика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12 134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13 108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12 677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</a:tr>
              <a:tr h="31486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2 556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2 367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1 739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</a:tr>
              <a:tr h="31486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средства массовой информации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</a:tr>
              <a:tr h="28024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обслуживание государственного долга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</a:tr>
              <a:tr h="28024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межбюджетные трансферты 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2 822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2 667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2 595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  <p:pic>
        <p:nvPicPr>
          <p:cNvPr id="24666" name="Рисунок 3" descr="origina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6688" y="571500"/>
            <a:ext cx="1285875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667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38963" y="639127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C9A0360-7A6A-4466-80E2-EFC308B592C8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>
    <p:newsfla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7929563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i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Динамика расходов республиканского бюджета Республики Мордовия (на душу населения)                            за 2021-2023 годы</a:t>
            </a:r>
          </a:p>
        </p:txBody>
      </p:sp>
      <p:graphicFrame>
        <p:nvGraphicFramePr>
          <p:cNvPr id="239070" name="Group 4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9687456"/>
              </p:ext>
            </p:extLst>
          </p:nvPr>
        </p:nvGraphicFramePr>
        <p:xfrm>
          <a:off x="234950" y="1196975"/>
          <a:ext cx="8424863" cy="5383215"/>
        </p:xfrm>
        <a:graphic>
          <a:graphicData uri="http://schemas.openxmlformats.org/drawingml/2006/table">
            <a:tbl>
              <a:tblPr/>
              <a:tblGrid>
                <a:gridCol w="4608513"/>
                <a:gridCol w="1196975"/>
                <a:gridCol w="1309688"/>
                <a:gridCol w="1309687"/>
              </a:tblGrid>
              <a:tr h="5181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республиканского бюджета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Республики Мордовия, рублей/чел.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21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22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23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</a:tr>
              <a:tr h="30987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Всего, в том числе: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72 069,3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80 838,2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81 828,3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</a:tr>
              <a:tr h="30987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общегосударственные вопросы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2 311,9 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2 628,8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3 159,5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</a:tr>
              <a:tr h="30987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оборона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33,4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37,6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42,6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</a:tr>
              <a:tr h="52678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406,9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486,6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525,6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</a:tr>
              <a:tr h="30987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экономика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15 290,1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24 337,6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22 830,4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</a:tr>
              <a:tr h="30987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жилищно-коммунальное хозяйство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2 613,6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5 026,6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4 662,9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</a:tr>
              <a:tr h="30987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охрана окружающей среды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69,3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399,7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2 096,1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</a:tr>
              <a:tr h="30987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образование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14 052,6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15 814,2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18 424,7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</a:tr>
              <a:tr h="30987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культура, кинематография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1 870,4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1 346,8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1 654,5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</a:tr>
              <a:tr h="30987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здравоохранение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11 183,6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6 420,1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5 764,6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</a:tr>
              <a:tr h="30987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социальная политика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15 576,4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17 007,9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16 434,0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</a:tr>
              <a:tr h="30987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3 281,1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3 071,2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2 254,1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</a:tr>
              <a:tr h="30987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средства массовой информации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192,6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224,2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</a:tr>
              <a:tr h="30987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обслуживание государственного долга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1 564,8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599,5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390,3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</a:tr>
              <a:tr h="30987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межбюджетные трансферты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3 622,6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3 460,5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3 364,8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</a:tr>
            </a:tbl>
          </a:graphicData>
        </a:graphic>
      </p:graphicFrame>
      <p:pic>
        <p:nvPicPr>
          <p:cNvPr id="25690" name="Рисунок 3" descr="razv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375" y="142875"/>
            <a:ext cx="12319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91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48488" y="6453188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EE9C27C-4E4B-47CE-92E0-A6C9C70CB34F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0"/>
            <a:ext cx="7608887" cy="333375"/>
          </a:xfrm>
          <a:ln>
            <a:solidFill>
              <a:schemeClr val="accent1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ru-RU" sz="2400" b="1" i="1" u="sng" dirty="0" smtClean="0">
                <a:solidFill>
                  <a:srgbClr val="3E868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Сельское хозяйство</a:t>
            </a:r>
          </a:p>
        </p:txBody>
      </p:sp>
      <p:graphicFrame>
        <p:nvGraphicFramePr>
          <p:cNvPr id="37" name="Group 30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7317632"/>
              </p:ext>
            </p:extLst>
          </p:nvPr>
        </p:nvGraphicFramePr>
        <p:xfrm>
          <a:off x="107504" y="404662"/>
          <a:ext cx="8784976" cy="5976665"/>
        </p:xfrm>
        <a:graphic>
          <a:graphicData uri="http://schemas.openxmlformats.org/drawingml/2006/table">
            <a:tbl>
              <a:tblPr/>
              <a:tblGrid>
                <a:gridCol w="6114258"/>
                <a:gridCol w="1014534"/>
                <a:gridCol w="882994"/>
                <a:gridCol w="773190"/>
              </a:tblGrid>
              <a:tr h="65639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668" marB="4566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Сводная бюджетная роспись на 2023 год </a:t>
                      </a:r>
                    </a:p>
                  </a:txBody>
                  <a:tcPr marL="91442" marR="91442" marT="45668" marB="4566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 за 2023 год</a:t>
                      </a:r>
                    </a:p>
                  </a:txBody>
                  <a:tcPr marL="91442" marR="91442" marT="45668" marB="4566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исполнения</a:t>
                      </a:r>
                      <a:endParaRPr lang="ru-RU" sz="9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2" marR="91442" marT="45668" marB="4566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</a:tr>
              <a:tr h="29773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Сельское хозяйство и рыболовство, млн. руб.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668" marB="4566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2 184,0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2 157,8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98,8</a:t>
                      </a:r>
                    </a:p>
                  </a:txBody>
                  <a:tcPr marL="91442" marR="91442" marT="45668" marB="4566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</a:tr>
              <a:tr h="29773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отрасли в общих расходах, %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668" marB="4566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3,4</a:t>
                      </a:r>
                      <a:endParaRPr kumimoji="0" lang="ru-RU" sz="900" b="1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42" marR="91442" marT="45668" marB="4566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3,4</a:t>
                      </a:r>
                    </a:p>
                  </a:txBody>
                  <a:tcPr marL="91442" marR="91442" marT="45668" marB="4566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42" marR="91442" marT="45668" marB="4566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</a:tr>
              <a:tr h="455424">
                <a:tc>
                  <a:txBody>
                    <a:bodyPr/>
                    <a:lstStyle/>
                    <a:p>
                      <a:r>
                        <a:rPr lang="ru-RU" sz="900" b="1" u="sng" dirty="0" smtClean="0">
                          <a:latin typeface="Times New Roman" pitchFamily="18" charset="0"/>
                          <a:cs typeface="Times New Roman" pitchFamily="18" charset="0"/>
                        </a:rPr>
                        <a:t>Государственная программа Республики Мордовия развития сельского хозяйства и регулирования рынков сельскохозяйственной продукции, сырья и продовольствия </a:t>
                      </a:r>
                      <a:r>
                        <a:rPr lang="ru-RU" sz="900" b="1" u="sng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00" b="1" u="sng" dirty="0" smtClean="0">
                          <a:latin typeface="Times New Roman" pitchFamily="18" charset="0"/>
                          <a:cs typeface="Times New Roman" pitchFamily="18" charset="0"/>
                        </a:rPr>
                        <a:t>на 2013-2025 годы</a:t>
                      </a:r>
                      <a:endParaRPr lang="ru-RU" sz="900" b="1" u="sng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2" marR="91442" marT="45668" marB="4566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2 131,0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2 106,1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</a:tr>
              <a:tr h="280215">
                <a:tc>
                  <a:txBody>
                    <a:bodyPr/>
                    <a:lstStyle/>
                    <a:p>
                      <a:r>
                        <a:rPr lang="ru-RU" sz="900" i="1" dirty="0" smtClean="0">
                          <a:latin typeface="Times New Roman" pitchFamily="18" charset="0"/>
                          <a:cs typeface="Times New Roman" pitchFamily="18" charset="0"/>
                        </a:rPr>
                        <a:t> Подпрограмма  «Развитие отраслей агропромышленного комплекса»</a:t>
                      </a:r>
                      <a:endParaRPr lang="ru-RU" sz="9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2" marR="91442" marT="45668" marB="4566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9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556,7</a:t>
                      </a:r>
                      <a:endParaRPr lang="ru-RU" sz="9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1 556,1</a:t>
                      </a:r>
                      <a:endParaRPr lang="ru-RU" sz="9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9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</a:tr>
              <a:tr h="280215">
                <a:tc>
                  <a:txBody>
                    <a:bodyPr/>
                    <a:lstStyle/>
                    <a:p>
                      <a:r>
                        <a:rPr lang="ru-RU" sz="9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Подпрограмма  «Техническая и технологическая модернизация, инновационное развитие»</a:t>
                      </a:r>
                      <a:endParaRPr lang="ru-RU" sz="900" i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42" marR="91442" marT="45668" marB="4566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10,0</a:t>
                      </a:r>
                      <a:endParaRPr lang="ru-RU" sz="9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7,0</a:t>
                      </a:r>
                      <a:endParaRPr lang="ru-RU" sz="9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70,0</a:t>
                      </a:r>
                      <a:endParaRPr lang="ru-RU" sz="9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</a:tr>
              <a:tr h="455424">
                <a:tc>
                  <a:txBody>
                    <a:bodyPr/>
                    <a:lstStyle/>
                    <a:p>
                      <a:r>
                        <a:rPr lang="ru-RU" sz="9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Подпрограмма «Обеспечение реализации Государственной программы Республики Мордовия развития сельского хозяйства и регулирования рынков сельскохозяйственной продукции, сырья и продовольствия»</a:t>
                      </a:r>
                      <a:endParaRPr lang="ru-RU" sz="900" i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42" marR="91442" marT="45668" marB="4566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98,4</a:t>
                      </a:r>
                      <a:endParaRPr lang="ru-RU" sz="9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88,2</a:t>
                      </a:r>
                      <a:endParaRPr lang="ru-RU" sz="9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89,6</a:t>
                      </a:r>
                      <a:endParaRPr lang="ru-RU" sz="9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</a:tr>
              <a:tr h="280215">
                <a:tc>
                  <a:txBody>
                    <a:bodyPr/>
                    <a:lstStyle/>
                    <a:p>
                      <a:r>
                        <a:rPr lang="ru-RU" sz="9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Подпрограмма «Поддержка и развитие кадрового потенциала»</a:t>
                      </a:r>
                      <a:endParaRPr lang="ru-RU" sz="900" i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42" marR="91442" marT="45668" marB="4566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16,9</a:t>
                      </a:r>
                      <a:endParaRPr lang="ru-RU" sz="9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10,1</a:t>
                      </a:r>
                      <a:endParaRPr lang="ru-RU" sz="9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59,8</a:t>
                      </a:r>
                      <a:endParaRPr lang="ru-RU" sz="9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</a:tr>
              <a:tr h="280215">
                <a:tc>
                  <a:txBody>
                    <a:bodyPr/>
                    <a:lstStyle/>
                    <a:p>
                      <a:r>
                        <a:rPr lang="ru-RU" sz="900" i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Подпрограмма «Стимулирование инвестиционной деятельности в агропромышленном комплексе»</a:t>
                      </a:r>
                      <a:endParaRPr lang="ru-RU" sz="900" i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42" marR="91442" marT="45668" marB="4566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105,1</a:t>
                      </a:r>
                      <a:endParaRPr lang="ru-RU" sz="9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2" marR="91442" marT="45668" marB="4566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105,1</a:t>
                      </a:r>
                      <a:endParaRPr lang="ru-RU" sz="9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2" marR="91442" marT="45668" marB="4566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9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2" marR="91442" marT="45668" marB="4566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</a:tr>
              <a:tr h="269815">
                <a:tc>
                  <a:txBody>
                    <a:bodyPr/>
                    <a:lstStyle/>
                    <a:p>
                      <a:r>
                        <a:rPr lang="ru-RU" sz="9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Подпрограмма «Создание системы поддержки фермеров и развитие сельской кооперации в Республике Мордовия»</a:t>
                      </a:r>
                      <a:endParaRPr lang="ru-RU" sz="900" i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42" marR="91442" marT="45668" marB="4566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132,2</a:t>
                      </a:r>
                    </a:p>
                  </a:txBody>
                  <a:tcPr marL="91442" marR="91442" marT="45668" marB="4566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132,2</a:t>
                      </a:r>
                      <a:endParaRPr lang="ru-RU" sz="9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0003" marR="90003" marT="46746" marB="4674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9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0003" marR="90003" marT="46746" marB="4674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</a:tr>
              <a:tr h="282694">
                <a:tc>
                  <a:txBody>
                    <a:bodyPr/>
                    <a:lstStyle/>
                    <a:p>
                      <a:r>
                        <a:rPr lang="ru-RU" sz="900" i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Подпрограмма «Развитие ветеринарной службы Республики Мордовия»</a:t>
                      </a:r>
                      <a:endParaRPr lang="ru-RU" sz="900" i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42" marR="91442" marT="45668" marB="4566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211,7</a:t>
                      </a:r>
                      <a:endParaRPr lang="ru-RU" sz="9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2" marR="91442" marT="45668" marB="4566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207,5</a:t>
                      </a:r>
                      <a:endParaRPr lang="ru-RU" sz="9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0003" marR="90003" marT="46746" marB="4674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98,0</a:t>
                      </a:r>
                      <a:endParaRPr lang="ru-RU" sz="9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0003" marR="90003" marT="46746" marB="4674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</a:tr>
              <a:tr h="45542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b="1" u="sng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Государственная программа Республики Мордовия «Охрана окружающей среды и повышение экологической безопасности»</a:t>
                      </a:r>
                      <a:endParaRPr lang="ru-RU" sz="900" b="1" u="sng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42" marR="91442" marT="45668" marB="4566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0,03</a:t>
                      </a:r>
                      <a:endParaRPr lang="ru-RU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2" marR="91442" marT="45668" marB="4566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0,03</a:t>
                      </a:r>
                      <a:endParaRPr lang="ru-RU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0003" marR="90003" marT="46746" marB="4674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0003" marR="90003" marT="46746" marB="4674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</a:tr>
              <a:tr h="427743">
                <a:tc>
                  <a:txBody>
                    <a:bodyPr/>
                    <a:lstStyle/>
                    <a:p>
                      <a:r>
                        <a:rPr lang="ru-RU" sz="900" i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Подпрограмма «Мероприятия по организации и осуществлению охраны и воспроизводства объектов животного мира и среды их обитания»</a:t>
                      </a:r>
                      <a:endParaRPr lang="ru-RU" sz="900" i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42" marR="91442" marT="45668" marB="4566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0,03</a:t>
                      </a:r>
                      <a:endParaRPr lang="ru-RU" sz="9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2" marR="91442" marT="45668" marB="4566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0,03</a:t>
                      </a:r>
                      <a:endParaRPr lang="ru-RU" sz="9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0003" marR="90003" marT="46746" marB="4674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9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0003" marR="90003" marT="46746" marB="4674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</a:tr>
              <a:tr h="455424">
                <a:tc>
                  <a:txBody>
                    <a:bodyPr/>
                    <a:lstStyle/>
                    <a:p>
                      <a:r>
                        <a:rPr lang="ru-RU" sz="900" b="1" i="0" u="sng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Государственная программа эффективного вовлечения в оборот земель сельскохозяйственного назначения и развития мелиоративного комплекса Республики Мордовия</a:t>
                      </a:r>
                      <a:endParaRPr lang="ru-RU" sz="900" b="1" i="0" u="sng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42" marR="91442" marT="45668" marB="4566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46,6</a:t>
                      </a:r>
                      <a:endParaRPr lang="ru-RU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2" marR="91442" marT="45668" marB="4566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45,3</a:t>
                      </a:r>
                      <a:endParaRPr lang="ru-RU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0003" marR="90003" marT="46746" marB="4674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97,2</a:t>
                      </a:r>
                      <a:endParaRPr lang="ru-RU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0003" marR="90003" marT="46746" marB="4674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</a:tr>
              <a:tr h="26740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b="0" i="1" u="non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Подпрограмма «Создание условий для эффективного вовлечения в оборот земель сельскохозяйственного назначения»</a:t>
                      </a:r>
                      <a:endParaRPr lang="ru-RU" sz="900" b="0" i="1" u="non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42" marR="91442" marT="45668" marB="4566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1,8</a:t>
                      </a:r>
                      <a:endParaRPr lang="ru-RU" sz="9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2" marR="91442" marT="45668" marB="4566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1,5</a:t>
                      </a:r>
                      <a:endParaRPr lang="ru-RU" sz="9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2" marR="91442" marT="45668" marB="4566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83,3</a:t>
                      </a:r>
                      <a:endParaRPr lang="ru-RU" sz="9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2" marR="91442" marT="45668" marB="4566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</a:tr>
              <a:tr h="267293">
                <a:tc>
                  <a:txBody>
                    <a:bodyPr/>
                    <a:lstStyle/>
                    <a:p>
                      <a:pPr marL="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Подпрограмма "Комплексная мелиорация земель сельскохозяйственного назначения"</a:t>
                      </a:r>
                      <a:endParaRPr lang="ru-RU" sz="9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2" marR="91442" marT="45668" marB="4566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44,9</a:t>
                      </a:r>
                      <a:endParaRPr lang="ru-RU" sz="9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2" marR="91442" marT="45668" marB="4566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43,8</a:t>
                      </a:r>
                      <a:endParaRPr lang="ru-RU" sz="9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2" marR="91442" marT="45668" marB="4566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97,6</a:t>
                      </a:r>
                      <a:endParaRPr lang="ru-RU" sz="9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2" marR="91442" marT="45668" marB="4566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</a:tr>
              <a:tr h="267293">
                <a:tc>
                  <a:txBody>
                    <a:bodyPr/>
                    <a:lstStyle/>
                    <a:p>
                      <a:r>
                        <a:rPr lang="ru-RU" sz="900" b="1" i="0" u="sng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Непрограммные расходы главных распорядителей средств республиканского бюджета Республики Мордовия</a:t>
                      </a:r>
                      <a:endParaRPr lang="ru-RU" sz="900" b="1" i="0" u="sng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42" marR="91442" marT="45668" marB="4566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6,4</a:t>
                      </a:r>
                      <a:endParaRPr lang="ru-RU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2" marR="91442" marT="45668" marB="4566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1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6,4</a:t>
                      </a:r>
                      <a:endParaRPr lang="ru-RU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2" marR="91442" marT="45668" marB="4566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98,4</a:t>
                      </a:r>
                      <a:endParaRPr lang="ru-RU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2" marR="91442" marT="45668" marB="4566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</a:tr>
            </a:tbl>
          </a:graphicData>
        </a:graphic>
      </p:graphicFrame>
      <p:sp>
        <p:nvSpPr>
          <p:cNvPr id="2774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59563" y="6450013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23D275F-78B2-4918-A816-1EF9A98B4207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>
    <p:cover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688" y="404664"/>
            <a:ext cx="5998121" cy="439737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Расходы Дорожного фонда </a:t>
            </a:r>
            <a:b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Республики Мордовия</a:t>
            </a:r>
          </a:p>
        </p:txBody>
      </p:sp>
      <p:sp>
        <p:nvSpPr>
          <p:cNvPr id="28765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64313" y="6525344"/>
            <a:ext cx="2133600" cy="4320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CEC24CB-73F6-418F-85B7-2FFE0069FC7D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18</a:t>
            </a:fld>
            <a:endParaRPr lang="ru-RU" alt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968BD6BA-9B79-77EF-3FA1-6C53DBA8B7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4" y="-42141"/>
            <a:ext cx="2452694" cy="1202638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7ABBC7FB-7838-D186-7C9E-9E7B5FEC75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0"/>
            <a:ext cx="2307257" cy="1124744"/>
          </a:xfrm>
          <a:prstGeom prst="rect">
            <a:avLst/>
          </a:prstGeom>
          <a:effectLst>
            <a:softEdge rad="114300"/>
          </a:effectLst>
        </p:spPr>
      </p:pic>
      <p:graphicFrame>
        <p:nvGraphicFramePr>
          <p:cNvPr id="9" name="Group 342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871357992"/>
              </p:ext>
            </p:extLst>
          </p:nvPr>
        </p:nvGraphicFramePr>
        <p:xfrm>
          <a:off x="251520" y="1205809"/>
          <a:ext cx="8678840" cy="5238469"/>
        </p:xfrm>
        <a:graphic>
          <a:graphicData uri="http://schemas.openxmlformats.org/drawingml/2006/table">
            <a:tbl>
              <a:tblPr/>
              <a:tblGrid>
                <a:gridCol w="6927751"/>
                <a:gridCol w="533001"/>
                <a:gridCol w="609044"/>
                <a:gridCol w="609044"/>
              </a:tblGrid>
              <a:tr h="175535"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Исполнено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09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</a:tr>
              <a:tr h="160907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Всего, в том числе</a:t>
                      </a: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(</a:t>
                      </a: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млн. рублей):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8 436,4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13 202,4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13 281,4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</a:tr>
              <a:tr h="391053">
                <a:tc>
                  <a:txBody>
                    <a:bodyPr/>
                    <a:lstStyle/>
                    <a:p>
                      <a:pPr marL="93663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Строительство автомобильных дорог в Республике Мордовия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173,9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488,5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462,9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</a:tr>
              <a:tr h="449936">
                <a:tc>
                  <a:txBody>
                    <a:bodyPr/>
                    <a:lstStyle/>
                    <a:p>
                      <a:pPr marL="93663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Достижение показателей региональных проектов «Дорожная сеть»  и «Общесистемные меры развития дорожного хозяйства» в рамках реализации национального проекта «Безопасные качественные дороги»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6 661,8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10 308,0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8 976,4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</a:tr>
              <a:tr h="656463">
                <a:tc>
                  <a:txBody>
                    <a:bodyPr/>
                    <a:lstStyle/>
                    <a:p>
                      <a:pPr marL="93663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</a:t>
                      </a: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Капитальный ремонт, ремонт и содержание автомобильных дорог общего пользования  регионального и межмуниципального значения и искусственных сооружений на них, оценка недвижимости, признание прав и регулирование отношений по государственной и муниципальной собственности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270,0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124,4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1 623,9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</a:tr>
              <a:tr h="351070">
                <a:tc>
                  <a:txBody>
                    <a:bodyPr/>
                    <a:lstStyle/>
                    <a:p>
                      <a:pPr marL="93663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  Обеспечение деятельности ГКУ «Управление автомобильных дорог Республики Мордовия», ГКУ «Центр организации дорожного движения»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91,9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266,3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608,5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</a:tr>
              <a:tr h="351070">
                <a:tc>
                  <a:txBody>
                    <a:bodyPr/>
                    <a:lstStyle/>
                    <a:p>
                      <a:pPr marL="93663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  Капитальный ремонт и ремонт дворовых территорий многоквартирных домов, проездов к дворовым территориям многоквартирных домов населенных пунктов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105,1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81,6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</a:tr>
              <a:tr h="345196">
                <a:tc>
                  <a:txBody>
                    <a:bodyPr/>
                    <a:lstStyle/>
                    <a:p>
                      <a:pPr marL="93663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Капитальный ремонт и ремонт автомобильных дорог общего пользования  местного значения, а так же </a:t>
                      </a:r>
                    </a:p>
                    <a:p>
                      <a:pPr marL="93663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развитие уличной и дорожной сети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177,9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516,2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586,9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</a:tr>
              <a:tr h="619639">
                <a:tc>
                  <a:txBody>
                    <a:bodyPr/>
                    <a:lstStyle/>
                    <a:p>
                      <a:pPr marL="93663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   </a:t>
                      </a:r>
                      <a:r>
                        <a:rPr kumimoji="0" lang="ru-RU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Софинансирование</a:t>
                      </a: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 мероприятий по строительству (реконструкции) автомобильных дорог в рамках реализации проектов по развитию территорий, расположенных в границах населенных пунктов, предусматривающих строительство жилья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124,2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782,9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434,0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</a:tr>
              <a:tr h="351070">
                <a:tc>
                  <a:txBody>
                    <a:bodyPr/>
                    <a:lstStyle/>
                    <a:p>
                      <a:pPr marL="93663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   Оснащение категорированных объектов транспортной инфраструктуры средствами обеспечения транспортной безопасности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23,5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14,9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10,9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</a:tr>
              <a:tr h="408658">
                <a:tc>
                  <a:txBody>
                    <a:bodyPr/>
                    <a:lstStyle/>
                    <a:p>
                      <a:pPr marL="93663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   Развитие автоматизированной системы видеонаблюдения и </a:t>
                      </a:r>
                      <a:r>
                        <a:rPr kumimoji="0" lang="ru-RU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фотовидеофиксации</a:t>
                      </a: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 для обеспечения реализации единой государственной политики в области безопасности дорожного движения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419,3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101,6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1,7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</a:tr>
              <a:tr h="702139">
                <a:tc>
                  <a:txBody>
                    <a:bodyPr/>
                    <a:lstStyle/>
                    <a:p>
                      <a:pPr marL="93663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  Финансовое обеспечение дорожной деятельности и капитального ремонта, ремонта автомобильных дорог общего пользования местного значения в рамках реализации мероприятий «Содействие развитию автомобильных дорог регионального, межмуниципального и местного значения»  государственной программы Российской Федерации «Развитие </a:t>
                      </a:r>
                      <a:r>
                        <a:rPr kumimoji="0" lang="ru-RU" sz="12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транспортной системы» </a:t>
                      </a:r>
                      <a:endParaRPr kumimoji="0" lang="ru-RU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493,9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494,5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494,6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 advClick="0">
    <p:wheel spokes="3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i="1" u="sng" dirty="0" smtClean="0">
                <a:solidFill>
                  <a:srgbClr val="6F42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Структура бюджетных расходов на социальную сферу*</a:t>
            </a:r>
          </a:p>
        </p:txBody>
      </p:sp>
      <p:sp>
        <p:nvSpPr>
          <p:cNvPr id="30723" name="Text Box 26"/>
          <p:cNvSpPr txBox="1">
            <a:spLocks noChangeArrowheads="1"/>
          </p:cNvSpPr>
          <p:nvPr/>
        </p:nvSpPr>
        <p:spPr bwMode="auto">
          <a:xfrm>
            <a:off x="1187450" y="3500438"/>
            <a:ext cx="863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1" name="Содержимое 20"/>
          <p:cNvGraphicFramePr>
            <a:graphicFrameLocks noGrp="1"/>
          </p:cNvGraphicFramePr>
          <p:nvPr>
            <p:ph sz="half" idx="1"/>
          </p:nvPr>
        </p:nvGraphicFramePr>
        <p:xfrm>
          <a:off x="214282" y="2428868"/>
          <a:ext cx="2714644" cy="27574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3" name="Диаграмма 22"/>
          <p:cNvGraphicFramePr/>
          <p:nvPr/>
        </p:nvGraphicFramePr>
        <p:xfrm>
          <a:off x="428596" y="2571744"/>
          <a:ext cx="2500330" cy="2357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 Box 17"/>
          <p:cNvSpPr txBox="1">
            <a:spLocks noChangeArrowheads="1"/>
          </p:cNvSpPr>
          <p:nvPr/>
        </p:nvSpPr>
        <p:spPr bwMode="auto">
          <a:xfrm>
            <a:off x="323850" y="2146300"/>
            <a:ext cx="24145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ru-RU" sz="2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2021 </a:t>
            </a:r>
            <a:r>
              <a:rPr lang="ru-RU" sz="2000" b="1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год</a:t>
            </a:r>
          </a:p>
        </p:txBody>
      </p:sp>
      <p:sp>
        <p:nvSpPr>
          <p:cNvPr id="14" name="Text Box 17"/>
          <p:cNvSpPr txBox="1">
            <a:spLocks noChangeArrowheads="1"/>
          </p:cNvSpPr>
          <p:nvPr/>
        </p:nvSpPr>
        <p:spPr bwMode="auto">
          <a:xfrm>
            <a:off x="3276600" y="2146300"/>
            <a:ext cx="24145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ru-RU" sz="2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2022 </a:t>
            </a:r>
            <a:r>
              <a:rPr lang="ru-RU" sz="2000" b="1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год</a:t>
            </a:r>
          </a:p>
        </p:txBody>
      </p:sp>
      <p:sp>
        <p:nvSpPr>
          <p:cNvPr id="30729" name="TextBox 1"/>
          <p:cNvSpPr txBox="1">
            <a:spLocks noChangeArrowheads="1"/>
          </p:cNvSpPr>
          <p:nvPr/>
        </p:nvSpPr>
        <p:spPr bwMode="auto">
          <a:xfrm>
            <a:off x="395288" y="5732463"/>
            <a:ext cx="72866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000" i="1" dirty="0"/>
              <a:t>* </a:t>
            </a:r>
            <a:r>
              <a:rPr lang="ru-RU" altLang="ru-RU" sz="1000" dirty="0"/>
              <a:t>Включает данные по разделам бюджетной классификации расходов: «Образование», «Культура, кинематография»,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000" dirty="0"/>
              <a:t>«Здравоохранение», «Социальная политика», «Физическая культура и спорт»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600" dirty="0"/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6750659"/>
              </p:ext>
            </p:extLst>
          </p:nvPr>
        </p:nvGraphicFramePr>
        <p:xfrm>
          <a:off x="-383381" y="2146300"/>
          <a:ext cx="3829050" cy="281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Text Box 17"/>
          <p:cNvSpPr txBox="1">
            <a:spLocks noChangeArrowheads="1"/>
          </p:cNvSpPr>
          <p:nvPr/>
        </p:nvSpPr>
        <p:spPr bwMode="auto">
          <a:xfrm>
            <a:off x="6372225" y="2146300"/>
            <a:ext cx="24145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ru-RU" sz="2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2023 </a:t>
            </a:r>
            <a:r>
              <a:rPr lang="ru-RU" sz="2000" b="1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год</a:t>
            </a:r>
          </a:p>
        </p:txBody>
      </p:sp>
      <p:sp>
        <p:nvSpPr>
          <p:cNvPr id="30733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F988679-02A1-4A8C-A3D1-0690C813DA07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4131031"/>
              </p:ext>
            </p:extLst>
          </p:nvPr>
        </p:nvGraphicFramePr>
        <p:xfrm>
          <a:off x="5767388" y="2173552"/>
          <a:ext cx="3829050" cy="281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7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1228377"/>
              </p:ext>
            </p:extLst>
          </p:nvPr>
        </p:nvGraphicFramePr>
        <p:xfrm>
          <a:off x="2703239" y="2173552"/>
          <a:ext cx="3829050" cy="281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ransition spd="slow" advClick="0">
    <p:wheel spokes="2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642938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 i="1" u="sng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Меры социальной поддержки</a:t>
            </a:r>
          </a:p>
        </p:txBody>
      </p:sp>
      <p:graphicFrame>
        <p:nvGraphicFramePr>
          <p:cNvPr id="241667" name="Group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0436636"/>
              </p:ext>
            </p:extLst>
          </p:nvPr>
        </p:nvGraphicFramePr>
        <p:xfrm>
          <a:off x="107950" y="620713"/>
          <a:ext cx="8856663" cy="5668528"/>
        </p:xfrm>
        <a:graphic>
          <a:graphicData uri="http://schemas.openxmlformats.org/drawingml/2006/table">
            <a:tbl>
              <a:tblPr/>
              <a:tblGrid>
                <a:gridCol w="6768306"/>
                <a:gridCol w="792088"/>
                <a:gridCol w="648072"/>
                <a:gridCol w="648197"/>
              </a:tblGrid>
              <a:tr h="26505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Вид выплаты, млн. руб.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5" marR="91435" marT="45673" marB="456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21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г.</a:t>
                      </a:r>
                    </a:p>
                  </a:txBody>
                  <a:tcPr marL="91435" marR="91435" marT="45673" marB="456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2022 г.</a:t>
                      </a:r>
                    </a:p>
                  </a:txBody>
                  <a:tcPr marL="91435" marR="91435" marT="45673" marB="456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2023 г.</a:t>
                      </a:r>
                    </a:p>
                  </a:txBody>
                  <a:tcPr marL="91435" marR="91435" marT="45673" marB="456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79534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Выплата социального пособия на погребение в случае, если умерший не подлежал обязательному социальному страхованию на случай временной нетрудоспособности и в связи с материнством на день смерти и не являлся пенсионером, а также в случае рождения мертвого ребенка по истечении 154 дней беременности</a:t>
                      </a:r>
                    </a:p>
                  </a:txBody>
                  <a:tcPr marL="91435" marR="91435" marT="45673" marB="456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7,2</a:t>
                      </a:r>
                    </a:p>
                  </a:txBody>
                  <a:tcPr marL="91435" marR="91435" marT="45673" marB="4567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26505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Ежегодная денежная выплата лицам, награжденным нагрудным знаком «Почетный донор России»</a:t>
                      </a:r>
                    </a:p>
                  </a:txBody>
                  <a:tcPr marL="91435" marR="91435" marT="45673" marB="456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74,2</a:t>
                      </a:r>
                    </a:p>
                  </a:txBody>
                  <a:tcPr marL="91435" marR="91435" marT="45673" marB="4567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77,5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82,5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44181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Единовременные пособия и ежемесячные денежные компенсации гражданам при возникновении поствакцинальных осложнений</a:t>
                      </a:r>
                    </a:p>
                  </a:txBody>
                  <a:tcPr marL="91435" marR="91435" marT="45673" marB="456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0,1</a:t>
                      </a:r>
                    </a:p>
                  </a:txBody>
                  <a:tcPr marL="91435" marR="91435" marT="45673" marB="4567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44181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Ежемесячная денежная выплата ветеранам труда и ветеранам военной службы, </a:t>
                      </a:r>
                    </a:p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проживающим на территории Республики Мордовия</a:t>
                      </a:r>
                    </a:p>
                  </a:txBody>
                  <a:tcPr marL="91435" marR="91435" marT="45673" marB="456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180,0</a:t>
                      </a:r>
                    </a:p>
                  </a:txBody>
                  <a:tcPr marL="91435" marR="91435" marT="45673" marB="4567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168,0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161,6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97210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Ежемесячная денежная выплата лицам, проработавшим в тылу в период с 22 июня 1941 года </a:t>
                      </a:r>
                    </a:p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 9 мая 1945 года не менее шести месяцев, исключая период работы на временно </a:t>
                      </a:r>
                    </a:p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оккупированных территориях СССР, либо награжденным орденами или медалями СССР за </a:t>
                      </a:r>
                    </a:p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самоотверженный труд в период Великой Отечественной войны, проживающим на </a:t>
                      </a:r>
                    </a:p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территории Республики Мордовия</a:t>
                      </a:r>
                    </a:p>
                  </a:txBody>
                  <a:tcPr marL="91435" marR="91435" marT="45673" marB="456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1,7</a:t>
                      </a:r>
                    </a:p>
                  </a:txBody>
                  <a:tcPr marL="91435" marR="91435" marT="45673" marB="4567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44181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Ежемесячная денежная выплата лицам, подвергшимся политическим репрессиям, и лицам, признанным пострадавшими от политических репрессий</a:t>
                      </a:r>
                    </a:p>
                  </a:txBody>
                  <a:tcPr marL="91435" marR="91435" marT="45673" marB="456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0,9</a:t>
                      </a:r>
                    </a:p>
                  </a:txBody>
                  <a:tcPr marL="91435" marR="91435" marT="45673" marB="4567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3535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Ежемесячная денежная выплата лицам, работающим и проживающим в сельской местности и поселках городского типа, для оплаты жилья, тепловой и электрической энергии</a:t>
                      </a: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13,9</a:t>
                      </a:r>
                    </a:p>
                  </a:txBody>
                  <a:tcPr marL="91435" marR="91435" marT="45673" marB="4567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12,3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2650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Ежемесячная денежная выплата пенсионерам на транспортные расходы</a:t>
                      </a: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202,7</a:t>
                      </a:r>
                    </a:p>
                  </a:txBody>
                  <a:tcPr marL="91435" marR="91435" marT="45673" marB="4567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198,7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194,1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530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Ежегодная денежная выплата ко Дню Победы (9 мая) гражданам Российской Федерации, родившимся в период с 22 июня 1927 года по 4 сентября 1945 года - "детям войны", постоянно проживающим на территории Республики Мордовия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13,5</a:t>
                      </a:r>
                    </a:p>
                  </a:txBody>
                  <a:tcPr marT="45683" marB="4568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3535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Ежемесячная денежная выплата многодетным семьям на оплату лекарственных препаратов для детей до 6 лет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8,0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3535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Ежемесячная денежная выплата учащимся общеобразовательных организаций (школ, лицеев, гимназий) из многодетных семей на транспортные расходы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12,7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</a:tbl>
          </a:graphicData>
        </a:graphic>
      </p:graphicFrame>
      <p:sp>
        <p:nvSpPr>
          <p:cNvPr id="31814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805613" y="6453188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0936C1E-0F65-4837-BD71-6107D09E8A46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20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>
    <p:pull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571500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 i="1" u="sng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Меры социальной поддержки</a:t>
            </a:r>
          </a:p>
        </p:txBody>
      </p:sp>
      <p:graphicFrame>
        <p:nvGraphicFramePr>
          <p:cNvPr id="242691" name="Group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8504027"/>
              </p:ext>
            </p:extLst>
          </p:nvPr>
        </p:nvGraphicFramePr>
        <p:xfrm>
          <a:off x="136525" y="692695"/>
          <a:ext cx="8893175" cy="5688630"/>
        </p:xfrm>
        <a:graphic>
          <a:graphicData uri="http://schemas.openxmlformats.org/drawingml/2006/table">
            <a:tbl>
              <a:tblPr/>
              <a:tblGrid>
                <a:gridCol w="6464314"/>
                <a:gridCol w="785818"/>
                <a:gridCol w="857256"/>
                <a:gridCol w="785787"/>
              </a:tblGrid>
              <a:tr h="302112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Вид выплаты, млн. руб.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2021 г.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2022 г.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2023 г.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4027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Ежемесячная денежная выплата детям-сиротам и детям, оставшимся без попечения родителей, на транспортные расходы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1,2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4027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Ежемесячная денежная выплата военнослужащим, получившим инвалидность вследствие военной травмы в ходе боевых действий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1,0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4027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Ежемесячная денежная выплата одному из родителей или супруге, не вступившей в повторный брак, погибшего военнослужащего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1,2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8055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Ежегодное денежное пособие многодетным матерям, награжденным Почетным дипломом многодетной матери I,II и III степени, на проезд на всех видах городского пассажирского транспорта (кроме такси), а также автомобильным транспортом общего пользования (кроме такси) пригородных и междугородных маршрутов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3,3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8055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Ежегодная денежная выплата учащимся средних профессиональных учебных заведений и студентам высших учебных заведений из числа семей с четырьмя и более детьми на проезд на автомобильном транспорте общего пользования (кроме такси) пригородных и междугородных маршрутов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4027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Единовременное денежное пособие многодетным матерям, награжденным Почетным дипломом многодетной матери I, II и  III степени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4208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Предоставление ежемесячной денежной выплаты гражданам, имеющим детей в возрасте до трех лет, на приобретение специальных молочных продуктов по заключению врачей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2,1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1,3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4577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Единовременные компенсационные выплаты отдельным категориям медицинских работников, работающих в сельских населенных пунктах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43,5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54,8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55,0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4027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Оплата жилищно-коммунальных услуг отдельным категориям граждан,  оказание мер социальной поддержки которым относится к ведению Российской Федерации 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419,8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419,4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448,3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4413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Оплата жилищно-коммунальных услуг отдельным категориям граждан,  оказание мер социальной поддержки которым относится к ведению  субъектов Российской Федерации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56,4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59,1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67,5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4413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Предоставление гражданам субсидий на оплату жилого помещения  и коммунальных услуг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138,1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98,6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81,7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</a:tbl>
          </a:graphicData>
        </a:graphic>
      </p:graphicFrame>
      <p:sp>
        <p:nvSpPr>
          <p:cNvPr id="33862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732588" y="6450013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F01EC1C-0812-4768-B231-A6FB52F8B520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21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>
    <p:split orient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0"/>
            <a:ext cx="8229600" cy="571500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 i="1" u="sng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Меры социальной поддержки</a:t>
            </a:r>
          </a:p>
        </p:txBody>
      </p:sp>
      <p:graphicFrame>
        <p:nvGraphicFramePr>
          <p:cNvPr id="243715" name="Group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5683575"/>
              </p:ext>
            </p:extLst>
          </p:nvPr>
        </p:nvGraphicFramePr>
        <p:xfrm>
          <a:off x="179388" y="692696"/>
          <a:ext cx="8750300" cy="5809705"/>
        </p:xfrm>
        <a:graphic>
          <a:graphicData uri="http://schemas.openxmlformats.org/drawingml/2006/table">
            <a:tbl>
              <a:tblPr/>
              <a:tblGrid>
                <a:gridCol w="6392876"/>
                <a:gridCol w="785818"/>
                <a:gridCol w="785818"/>
                <a:gridCol w="785788"/>
              </a:tblGrid>
              <a:tr h="28276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Вид выплаты, млн. руб.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2021 г.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2022 г.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2023 г.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7545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Бюджетные ассигнования организациям автомобильного транспорта, осуществляющим перевозку пассажиров на территории Республики Мордовия в городском и (или) пригородном сообщении автомобильным транспортом общего пользования (кроме такси), на предоставление гражданам услуг по проезду на основании социального проездного документа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602,7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650,7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773,2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3922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Предоставлении мер социальной поддержки по проезду на междугородном автомобильном транспорте общего пользования  отдельным категориям населения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7,3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8,5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9,7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4186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Проезд на городском, пригородном и междугородном автомобильном транспорте общего пользования студентов и аспирантов очной формы обучения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0,01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0,01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0,01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5659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Социальные выплаты на оплату части процентов (девять десятых процентной ставки) за пользование кредитами (займами) на строительство или приобретение жилья в соответствии с Законом Республики Мордовия от 28 марта 2016 г. N 16-З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1,2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1,0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1,0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5659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Ежемесячная денежная компенсация педагогическим работникам, проживающим и работающим в сельских населенных пунктах, рабочих поселках (поселках городского типа), на оплату жилых помещений, отопления и освещения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215,6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210,9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207,5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5659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Ежемесячная денежная компенсация ветеранам труда, военной службы и государственной службы, проживающим на территории Республики Мордовия, на оплату жилья и коммунальных услуг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444,1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454,6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480,7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7545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Осуществление полномочий по обеспечению жильем отдельных категорий граждан, установленных Федеральным законом от 12 января 1995 г. № 5-ФЗ «О ветеранах», в соответствии с Указом Президента РФ от 7 мая 2008 г №714 «Об обеспечении жильем ветеранов Великой Отечественной войны 1941-1945 гг.»</a:t>
                      </a: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0,7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5" marR="91435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4,0</a:t>
                      </a:r>
                    </a:p>
                  </a:txBody>
                  <a:tcPr marL="91435" marR="91435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2,5</a:t>
                      </a:r>
                    </a:p>
                  </a:txBody>
                  <a:tcPr marL="91435" marR="91435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2829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Ежемесячная денежная выплата детям-сиротам и детям, оставшимся без попечения родителей</a:t>
                      </a: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2,9</a:t>
                      </a:r>
                    </a:p>
                  </a:txBody>
                  <a:tcPr marL="91435" marR="91435"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5659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Компенсация платы, взимаемой с родителей (законных представителей) за присмотр и уход за детьми, осваивающими образовательные программы дошкольного образования в образовательных организациях, находящихся на территории Республики Мордовия</a:t>
                      </a: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105,7</a:t>
                      </a:r>
                    </a:p>
                  </a:txBody>
                  <a:tcPr marL="91435" marR="91435"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92,1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71,6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37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Ежемесячное денежное пособие многодетным семьям, воспитывающим трех и более одновременно родившихся детей</a:t>
                      </a: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0,1</a:t>
                      </a:r>
                    </a:p>
                  </a:txBody>
                  <a:tcPr marL="91435" marR="91435"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0,1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28295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Республиканский материнский (семейный) капитал</a:t>
                      </a:r>
                    </a:p>
                  </a:txBody>
                  <a:tcPr marL="91435" marR="91435" marT="45718" marB="4571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87,6</a:t>
                      </a:r>
                    </a:p>
                  </a:txBody>
                  <a:tcPr marL="91435" marR="91435"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</a:tbl>
          </a:graphicData>
        </a:graphic>
      </p:graphicFrame>
      <p:sp>
        <p:nvSpPr>
          <p:cNvPr id="35910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732588" y="650240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11834A6-AE67-4672-ADAD-CECEEBC647AD}" type="slidenum">
              <a:rPr lang="ru-RU" altLang="ru-RU" sz="16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22</a:t>
            </a:fld>
            <a:endParaRPr lang="ru-RU" altLang="ru-RU" sz="16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>
    <p:plus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"/>
            <a:ext cx="8229600" cy="415354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 i="1" u="sng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Меры социальной поддержки</a:t>
            </a:r>
          </a:p>
        </p:txBody>
      </p:sp>
      <p:graphicFrame>
        <p:nvGraphicFramePr>
          <p:cNvPr id="244739" name="Group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0009643"/>
              </p:ext>
            </p:extLst>
          </p:nvPr>
        </p:nvGraphicFramePr>
        <p:xfrm>
          <a:off x="142875" y="476672"/>
          <a:ext cx="8893175" cy="6000737"/>
        </p:xfrm>
        <a:graphic>
          <a:graphicData uri="http://schemas.openxmlformats.org/drawingml/2006/table">
            <a:tbl>
              <a:tblPr/>
              <a:tblGrid>
                <a:gridCol w="6877054"/>
                <a:gridCol w="720044"/>
                <a:gridCol w="648039"/>
                <a:gridCol w="648038"/>
              </a:tblGrid>
              <a:tr h="266632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Вид выплаты, млн. руб.</a:t>
                      </a:r>
                    </a:p>
                  </a:txBody>
                  <a:tcPr marL="91435" marR="91435"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2021 г.</a:t>
                      </a:r>
                    </a:p>
                  </a:txBody>
                  <a:tcPr marL="91435" marR="91435"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2022 г.</a:t>
                      </a:r>
                    </a:p>
                  </a:txBody>
                  <a:tcPr marL="91435" marR="91435"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2023 г.</a:t>
                      </a:r>
                    </a:p>
                  </a:txBody>
                  <a:tcPr marL="91435" marR="91435"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79990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Оказание отдельным категориям граждан социальной услуги по обеспечению лекарственными препаратами для медицинского применения по рецептам на лекарственные препараты, медицинскими изделиями по рецептам на медицинские изделия, а также специализированными продуктами лечебного питания для детей-инвалидов</a:t>
                      </a:r>
                    </a:p>
                  </a:txBody>
                  <a:tcPr marL="91435" marR="91435" marT="45718" marB="4571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113,7</a:t>
                      </a:r>
                    </a:p>
                  </a:txBody>
                  <a:tcPr marL="91435" marR="91435"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127,1</a:t>
                      </a:r>
                    </a:p>
                  </a:txBody>
                  <a:tcPr marL="91435" marR="91435"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140,1</a:t>
                      </a:r>
                    </a:p>
                  </a:txBody>
                  <a:tcPr marL="91435" marR="91435"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3555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Выплата денежной компенсации на питание донорам крови в соответствии с Федеральным законом от 20 июля 2012 года № 125-ФЗ «О донорстве крови и ее компонентов»</a:t>
                      </a: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12,6</a:t>
                      </a:r>
                    </a:p>
                  </a:txBody>
                  <a:tcPr marL="91435" marR="91435"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15,7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5" marR="91435"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14,2</a:t>
                      </a:r>
                    </a:p>
                  </a:txBody>
                  <a:tcPr marL="91435" marR="91435"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79990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Единовременное денежное пособие семьям погибших медицинских, фармацевтических и иных работников государственных учреждений Республики Мордовия в случае их гибели при исполнении ими трудовых обязанностей или профессионального долга во время оказания медицинской помощи или проведения научных исследований</a:t>
                      </a:r>
                    </a:p>
                  </a:txBody>
                  <a:tcPr marL="91435" marR="91435" marT="45718" marB="4571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8,5</a:t>
                      </a:r>
                    </a:p>
                  </a:txBody>
                  <a:tcPr marL="91435" marR="91435"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3,6</a:t>
                      </a:r>
                    </a:p>
                  </a:txBody>
                  <a:tcPr marL="91435" marR="91435"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- </a:t>
                      </a:r>
                    </a:p>
                  </a:txBody>
                  <a:tcPr marL="91435" marR="91435"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44439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Ежемесячная денежная выплата при рождении после 31 декабря 2012 г. третьего и последующих детей до достижения ребенком возраста трех лет</a:t>
                      </a:r>
                    </a:p>
                  </a:txBody>
                  <a:tcPr marL="91441" marR="91441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397,2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302,1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26663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Ежемесячная денежная выплата на ребенка в возрасте от трех до семи лет включительно</a:t>
                      </a:r>
                    </a:p>
                  </a:txBody>
                  <a:tcPr marL="91441" marR="91441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1 179,0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1 264,0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585,5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364773">
                <a:tc>
                  <a:txBody>
                    <a:bodyPr/>
                    <a:lstStyle/>
                    <a:p>
                      <a:pPr marL="93663" indent="0" algn="l" rtl="0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бюджету Фонда пенсионного и социального страхования Российской Федерации на осуществление ежемесячной денежной выплаты на ребенка в возрасте от восьми до семнадцати лет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212,3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364773">
                <a:tc>
                  <a:txBody>
                    <a:bodyPr/>
                    <a:lstStyle/>
                    <a:p>
                      <a:pPr marL="93663" indent="0" algn="l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бюджету Фонда пенсионного и социального страхования Российской Федерации на предоставление ежемесячного пособия в связи с рождением и воспитанием ребенка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364773">
                <a:tc>
                  <a:txBody>
                    <a:bodyPr/>
                    <a:lstStyle/>
                    <a:p>
                      <a:pPr marL="93663" indent="0" algn="l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Оказание государственной социальной помощи на основании социального контракта отдельным категориям граждан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407,2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542529">
                <a:tc>
                  <a:txBody>
                    <a:bodyPr/>
                    <a:lstStyle/>
                    <a:p>
                      <a:pPr marL="93663" indent="0" algn="l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Социальное обеспечение детей-сирот и детей, оставшихся без попечения родителей, лиц из числа детей-сирот и детей, оставшихся без попечения родителей, обучающихся в государственных образовательных организациях</a:t>
                      </a:r>
                    </a:p>
                  </a:txBody>
                  <a:tcPr marL="9525" marR="9525" marT="952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542530">
                <a:tc>
                  <a:txBody>
                    <a:bodyPr/>
                    <a:lstStyle/>
                    <a:p>
                      <a:pPr marL="93663" indent="0" algn="l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Единовременные компенсационные выплаты учителям, прибывшим (переехавшим) на работу в сельские населенные пункты, либо рабочие поселки, либо поселки городского типа, либо города с населением до 50 тысяч человек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720287">
                <a:tc>
                  <a:txBody>
                    <a:bodyPr/>
                    <a:lstStyle/>
                    <a:p>
                      <a:pPr marL="93663" indent="0" algn="l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Единовременное денежное пособие при усыновлении или удочерении детей-сирот и детей, оставшихся без попечения родителей, постоянно проживающих на территории Республики Мордовия, гражданами Российской Федерации, постоянно или преимущественно проживающими на территории Республики Мордовия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</a:tbl>
          </a:graphicData>
        </a:graphic>
      </p:graphicFrame>
      <p:sp>
        <p:nvSpPr>
          <p:cNvPr id="36929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59563" y="639762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A74155E-6760-4E2A-AB5C-880A596D6828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23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>
    <p:diamond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15889"/>
            <a:ext cx="8229600" cy="288775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 i="1" u="sng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Меры социальной поддержки</a:t>
            </a:r>
          </a:p>
        </p:txBody>
      </p:sp>
      <p:graphicFrame>
        <p:nvGraphicFramePr>
          <p:cNvPr id="244739" name="Group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9386253"/>
              </p:ext>
            </p:extLst>
          </p:nvPr>
        </p:nvGraphicFramePr>
        <p:xfrm>
          <a:off x="179512" y="620687"/>
          <a:ext cx="8713663" cy="5642521"/>
        </p:xfrm>
        <a:graphic>
          <a:graphicData uri="http://schemas.openxmlformats.org/drawingml/2006/table">
            <a:tbl>
              <a:tblPr/>
              <a:tblGrid>
                <a:gridCol w="6624707"/>
                <a:gridCol w="720090"/>
                <a:gridCol w="648081"/>
                <a:gridCol w="720785"/>
              </a:tblGrid>
              <a:tr h="432049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Вид выплаты, млн. руб.</a:t>
                      </a:r>
                    </a:p>
                  </a:txBody>
                  <a:tcPr marL="91441" marR="9144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2021 г.</a:t>
                      </a:r>
                    </a:p>
                  </a:txBody>
                  <a:tcPr marL="91441" marR="9144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2022 г.</a:t>
                      </a:r>
                    </a:p>
                  </a:txBody>
                  <a:tcPr marL="91441" marR="9144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2023 г.</a:t>
                      </a:r>
                    </a:p>
                  </a:txBody>
                  <a:tcPr marL="91441" marR="9144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488208">
                <a:tc>
                  <a:txBody>
                    <a:bodyPr/>
                    <a:lstStyle/>
                    <a:p>
                      <a:pPr marL="93663" indent="0" algn="l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Единовременное денежное вознаграждение донорам, сдавшим безвозмездно компоненты крови (плазму или тромбоциты, или эритроциты) методом </a:t>
                      </a:r>
                      <a:r>
                        <a:rPr lang="ru-RU" sz="12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афереза</a:t>
                      </a:r>
                      <a:endParaRPr lang="ru-R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1,8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2,3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1,1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686686">
                <a:tc>
                  <a:txBody>
                    <a:bodyPr/>
                    <a:lstStyle/>
                    <a:p>
                      <a:pPr marL="93663" indent="0" algn="l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Денежная выплата ВИЧ-инфицированным гражданам, а также родителю или иному законному представителю ВИЧ-инфицированного несовершеннолетнего в возрасте до 16 лет на компенсацию стоимости проезда при вывозе или направлении на консультацию или лечение и обратно</a:t>
                      </a:r>
                      <a:endParaRPr lang="ru-R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0,03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0,04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0,1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666759">
                <a:tc>
                  <a:txBody>
                    <a:bodyPr/>
                    <a:lstStyle/>
                    <a:p>
                      <a:pPr marL="93663" indent="0" algn="l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Денежная выплата лицам, находящимся под диспансерным наблюдением в связи с туберкулезом, и больным туберкулезом на компенсацию стоимости проезда при вывозе или направлении на консультацию или лечение в противотуберкулезный диспансер в пределах РМ</a:t>
                      </a:r>
                      <a:endParaRPr lang="ru-R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 - 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0,04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0,04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457123">
                <a:tc>
                  <a:txBody>
                    <a:bodyPr/>
                    <a:lstStyle/>
                    <a:p>
                      <a:pPr marL="93663" indent="0" algn="l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Мероприятия, связанные с предупреждением, профилактикой и устранением последствий распространения </a:t>
                      </a:r>
                      <a:r>
                        <a:rPr lang="ru-RU" sz="12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коронавирусной</a:t>
                      </a:r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инфекции на территории Республики Мордовия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88,6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 - 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 - 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566165">
                <a:tc>
                  <a:txBody>
                    <a:bodyPr/>
                    <a:lstStyle/>
                    <a:p>
                      <a:pPr marL="93663" indent="0" algn="l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Обеспечение профилактики развития сердечно-сосудистых заболеваний и сердечно-сосудистых осложнений у пациентов высокого риска, находящихся на диспансерном наблюдении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74,7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68,9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70,1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666759">
                <a:tc>
                  <a:txBody>
                    <a:bodyPr/>
                    <a:lstStyle/>
                    <a:p>
                      <a:pPr marL="93663" indent="0" algn="l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Обеспечение лекарственными препаратами и изделиями медицинского назначения льготных категорий граждан при амбулаторном лечении по рецептам врачей бесплатно или с пятидесятипроцентной скидкой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564,9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672,7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866,8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229837">
                <a:tc>
                  <a:txBody>
                    <a:bodyPr/>
                    <a:lstStyle/>
                    <a:p>
                      <a:pPr marL="93663" indent="0" algn="l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Реализация отдельных полномочий в области лекарственного обеспечения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40,2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41,5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40,4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893714">
                <a:tc>
                  <a:txBody>
                    <a:bodyPr/>
                    <a:lstStyle/>
                    <a:p>
                      <a:pPr marL="93663" indent="0" algn="l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Предоставление детям-сиротам и детям, оставшимся без попечения родителей, детям впервые обучающимся и, потерявшим одного или обоих из родителей в период обучения,  дополнительной стипендии в размере 100 % стипендии, установленной для обучающихся в начальных, средних и высших профессиональных учреждениях РМ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0,1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320859">
                <a:tc>
                  <a:txBody>
                    <a:bodyPr/>
                    <a:lstStyle/>
                    <a:p>
                      <a:pPr marL="93663" indent="0" algn="l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Мероприятия по организации отдыха и оздоровления детей</a:t>
                      </a:r>
                      <a:endParaRPr lang="ru-R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5,6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7,3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9,0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234362">
                <a:tc>
                  <a:txBody>
                    <a:bodyPr/>
                    <a:lstStyle/>
                    <a:p>
                      <a:pPr marL="93663" indent="0" algn="l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Страховые взносы на обязательное медицинское страхование неработающего населения</a:t>
                      </a:r>
                      <a:endParaRPr lang="ru-R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3 220,2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3 369,4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3 553,4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</a:tbl>
          </a:graphicData>
        </a:graphic>
      </p:graphicFrame>
      <p:sp>
        <p:nvSpPr>
          <p:cNvPr id="38992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59563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B077F54-6DC5-44F0-820E-66F9C1DF7B46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24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>
    <p:diamond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b="1" i="1" u="sng" dirty="0" smtClean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Расходы по отрасли «Образование»</a:t>
            </a:r>
          </a:p>
        </p:txBody>
      </p:sp>
      <p:graphicFrame>
        <p:nvGraphicFramePr>
          <p:cNvPr id="245763" name="Group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011583"/>
              </p:ext>
            </p:extLst>
          </p:nvPr>
        </p:nvGraphicFramePr>
        <p:xfrm>
          <a:off x="214313" y="1714500"/>
          <a:ext cx="8340725" cy="4256089"/>
        </p:xfrm>
        <a:graphic>
          <a:graphicData uri="http://schemas.openxmlformats.org/drawingml/2006/table">
            <a:tbl>
              <a:tblPr/>
              <a:tblGrid>
                <a:gridCol w="3879850"/>
                <a:gridCol w="1195388"/>
                <a:gridCol w="1089025"/>
                <a:gridCol w="1085850"/>
                <a:gridCol w="1090612"/>
              </a:tblGrid>
              <a:tr h="304886"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Исполнено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48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</a:tr>
              <a:tr h="36581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Образование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10 946,8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12 188,2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14 212,3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81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отрасли в общих расходах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19,5</a:t>
                      </a:r>
                      <a:endParaRPr kumimoji="0" lang="ru-RU" sz="1400" b="1" i="1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19,6</a:t>
                      </a:r>
                      <a:endParaRPr kumimoji="0" lang="ru-RU" sz="1400" b="1" i="1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22,5</a:t>
                      </a:r>
                      <a:endParaRPr kumimoji="0" lang="ru-RU" sz="1400" b="1" i="1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81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Дошкольное образование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3 201,6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2 621,1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4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975,4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81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Общее образование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5 922,4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7 408,3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 </a:t>
                      </a:r>
                      <a:r>
                        <a:rPr lang="ru-RU" sz="14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054,8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81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Дополнительное образование детей</a:t>
                      </a: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213,9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187,5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160,0   </a:t>
                      </a:r>
                      <a:endParaRPr lang="ru-RU" sz="14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81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Среднее профессиональное образование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1 044,3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1 344,4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1 247,0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825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Профессиональная подготовка, переподготовка и повышение квалификации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67,8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66,6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80,7   </a:t>
                      </a:r>
                      <a:endParaRPr lang="ru-RU" sz="14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81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Молодежная политика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marT="45733" marB="4573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205,6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210,8   </a:t>
                      </a:r>
                      <a:endParaRPr lang="ru-RU" sz="14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738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образования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marT="45733" marB="4573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317,9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354,7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483,6   </a:t>
                      </a:r>
                      <a:endParaRPr lang="ru-RU" sz="14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1033" name="Рисунок 4" descr="magist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142875"/>
            <a:ext cx="1714500" cy="136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4" name="Рисунок 5" descr="мгу...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17463"/>
            <a:ext cx="2071687" cy="15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35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2713D7A-BDAC-4223-A934-6DE8329BEA84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25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>
    <p:circl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95263" y="333375"/>
            <a:ext cx="8712200" cy="503337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Бюджетные инвестиции, направленные в объекты образования за 2021-2023 годы</a:t>
            </a:r>
          </a:p>
        </p:txBody>
      </p:sp>
      <p:sp>
        <p:nvSpPr>
          <p:cNvPr id="43013" name="Rectangle 14"/>
          <p:cNvSpPr>
            <a:spLocks noChangeArrowheads="1"/>
          </p:cNvSpPr>
          <p:nvPr/>
        </p:nvSpPr>
        <p:spPr bwMode="auto">
          <a:xfrm>
            <a:off x="5364088" y="1556792"/>
            <a:ext cx="3672408" cy="1516286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8100000" scaled="1"/>
            <a:tileRect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2000" dirty="0" smtClean="0">
                <a:latin typeface="Times New Roman" panose="02020603050405020304" pitchFamily="18" charset="0"/>
              </a:rPr>
              <a:t>Школа на 1 450 мест в районе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2000" dirty="0" smtClean="0">
                <a:latin typeface="Times New Roman" panose="02020603050405020304" pitchFamily="18" charset="0"/>
              </a:rPr>
              <a:t>ул. Тавлинская набережная,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2000" dirty="0" smtClean="0">
                <a:latin typeface="Times New Roman" panose="02020603050405020304" pitchFamily="18" charset="0"/>
              </a:rPr>
              <a:t>г. Саранск   </a:t>
            </a:r>
            <a:r>
              <a:rPr lang="ru-RU" altLang="ru-RU" b="1" dirty="0" smtClean="0">
                <a:latin typeface="Times New Roman" panose="02020603050405020304" pitchFamily="18" charset="0"/>
              </a:rPr>
              <a:t>1 938,5 </a:t>
            </a:r>
            <a:r>
              <a:rPr lang="ru-RU" altLang="ru-RU" sz="2000" dirty="0" smtClean="0">
                <a:latin typeface="Times New Roman" panose="02020603050405020304" pitchFamily="18" charset="0"/>
              </a:rPr>
              <a:t>млн. руб.</a:t>
            </a:r>
          </a:p>
        </p:txBody>
      </p:sp>
      <p:sp>
        <p:nvSpPr>
          <p:cNvPr id="43014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D3A3A98-D9DC-4D84-8ED5-48636B011F76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26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D16DA910-7035-644D-9FAC-9CAAEE9A5C0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43" b="26069"/>
          <a:stretch/>
        </p:blipFill>
        <p:spPr>
          <a:xfrm>
            <a:off x="107504" y="1120626"/>
            <a:ext cx="5184576" cy="2092350"/>
          </a:xfrm>
          <a:prstGeom prst="rect">
            <a:avLst/>
          </a:prstGeom>
          <a:effectLst>
            <a:softEdge rad="114300"/>
          </a:effectLst>
          <a:scene3d>
            <a:camera prst="orthographicFront"/>
            <a:lightRig rig="threePt" dir="t"/>
          </a:scene3d>
          <a:sp3d contourW="12700">
            <a:contourClr>
              <a:schemeClr val="bg2"/>
            </a:contour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284984"/>
            <a:ext cx="4320480" cy="194421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 bwMode="auto">
          <a:xfrm>
            <a:off x="123280" y="3717032"/>
            <a:ext cx="4536504" cy="1296144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Саранская специальная (коррекционная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общеобразовательная школа - интернат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II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вида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610,9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123281" y="5301208"/>
            <a:ext cx="6176912" cy="504056"/>
          </a:xfrm>
          <a:prstGeom prst="rect">
            <a:avLst/>
          </a:prstGeom>
          <a:gradFill>
            <a:gsLst>
              <a:gs pos="0">
                <a:srgbClr val="92D05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circle">
              <a:fillToRect l="100000" b="100000"/>
            </a:path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Школа на 600 мест в г.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Саранск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281,5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123281" y="5949280"/>
            <a:ext cx="7761088" cy="772195"/>
          </a:xfrm>
          <a:prstGeom prst="rect">
            <a:avLst/>
          </a:prstGeom>
          <a:gradFill>
            <a:gsLst>
              <a:gs pos="0">
                <a:srgbClr val="92D05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circle">
              <a:fillToRect l="100000" b="100000"/>
            </a:path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Новый корпус на 165 мест в МБОУ «Белозерьевская СОШ»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Ромодановского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района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54,5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>
    <p:strips dir="l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928689" y="54543"/>
            <a:ext cx="6523631" cy="998193"/>
          </a:xfrm>
        </p:spPr>
        <p:txBody>
          <a:bodyPr/>
          <a:lstStyle/>
          <a:p>
            <a:pPr eaLnBrk="1" hangingPunct="1"/>
            <a:r>
              <a:rPr lang="ru-RU" altLang="ru-RU" sz="3200" b="1" i="1" dirty="0" smtClean="0">
                <a:solidFill>
                  <a:srgbClr val="333300"/>
                </a:solidFill>
                <a:latin typeface="Times New Roman" panose="02020603050405020304" pitchFamily="18" charset="0"/>
              </a:rPr>
              <a:t>Расходы по отрасли </a:t>
            </a:r>
            <a:br>
              <a:rPr lang="ru-RU" altLang="ru-RU" sz="3200" b="1" i="1" dirty="0" smtClean="0">
                <a:solidFill>
                  <a:srgbClr val="333300"/>
                </a:solidFill>
                <a:latin typeface="Times New Roman" panose="02020603050405020304" pitchFamily="18" charset="0"/>
              </a:rPr>
            </a:br>
            <a:r>
              <a:rPr lang="ru-RU" altLang="ru-RU" sz="3200" b="1" i="1" dirty="0" smtClean="0">
                <a:solidFill>
                  <a:srgbClr val="333300"/>
                </a:solidFill>
                <a:latin typeface="Times New Roman" panose="02020603050405020304" pitchFamily="18" charset="0"/>
              </a:rPr>
              <a:t>  «Культура»</a:t>
            </a:r>
          </a:p>
        </p:txBody>
      </p:sp>
      <p:graphicFrame>
        <p:nvGraphicFramePr>
          <p:cNvPr id="25054" name="Group 47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3527734"/>
              </p:ext>
            </p:extLst>
          </p:nvPr>
        </p:nvGraphicFramePr>
        <p:xfrm>
          <a:off x="438326" y="2510957"/>
          <a:ext cx="7776987" cy="3969218"/>
        </p:xfrm>
        <a:graphic>
          <a:graphicData uri="http://schemas.openxmlformats.org/drawingml/2006/table">
            <a:tbl>
              <a:tblPr/>
              <a:tblGrid>
                <a:gridCol w="3427292"/>
                <a:gridCol w="1345825"/>
                <a:gridCol w="969450"/>
                <a:gridCol w="1015072"/>
                <a:gridCol w="1019348"/>
              </a:tblGrid>
              <a:tr h="545850"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FDDB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FDDB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Исполнено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FD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730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FDDB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FDDB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FDDB"/>
                    </a:solidFill>
                  </a:tcPr>
                </a:tc>
              </a:tr>
              <a:tr h="5458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Культура, кинематография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FDDB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1 457,3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1 038,1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1 276,2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</a:tr>
              <a:tr h="54446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отрасли в общих расходах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FDDB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2,6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1,7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2,0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</a:tr>
              <a:tr h="54307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Культура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FDDB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1 415,6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993,0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1 219,0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</a:tr>
              <a:tr h="92129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культуры, кинематографии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FDDB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41,7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45,1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57,2   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</a:tr>
            </a:tbl>
          </a:graphicData>
        </a:graphic>
      </p:graphicFrame>
      <p:sp>
        <p:nvSpPr>
          <p:cNvPr id="45101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1139CCE-EF20-4F6B-891B-4DA4797C4361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27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59550"/>
            <a:ext cx="3024336" cy="186133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137" y="544"/>
            <a:ext cx="3044863" cy="2104383"/>
          </a:xfrm>
          <a:prstGeom prst="rect">
            <a:avLst/>
          </a:prstGeom>
        </p:spPr>
      </p:pic>
    </p:spTree>
  </p:cSld>
  <p:clrMapOvr>
    <a:masterClrMapping/>
  </p:clrMapOvr>
  <p:transition spd="slow" advClick="0">
    <p:wheel spokes="8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928688" y="142875"/>
            <a:ext cx="5643562" cy="1000125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dirty="0" smtClean="0">
                <a:solidFill>
                  <a:srgbClr val="1D69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Расходы по отрасли «Здравоохранение»</a:t>
            </a:r>
          </a:p>
        </p:txBody>
      </p:sp>
      <p:graphicFrame>
        <p:nvGraphicFramePr>
          <p:cNvPr id="26049" name="Group 44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6153028"/>
              </p:ext>
            </p:extLst>
          </p:nvPr>
        </p:nvGraphicFramePr>
        <p:xfrm>
          <a:off x="250825" y="1347788"/>
          <a:ext cx="8713788" cy="4703766"/>
        </p:xfrm>
        <a:graphic>
          <a:graphicData uri="http://schemas.openxmlformats.org/drawingml/2006/table">
            <a:tbl>
              <a:tblPr/>
              <a:tblGrid>
                <a:gridCol w="4230688"/>
                <a:gridCol w="1119187"/>
                <a:gridCol w="1084263"/>
                <a:gridCol w="1138237"/>
                <a:gridCol w="1141413"/>
              </a:tblGrid>
              <a:tr h="345816"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A240F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A240F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Исполнено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60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A240F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A240F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A240F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</a:tr>
              <a:tr h="345816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Здравоохранение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A240F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A240F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8 711,6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1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4 948,0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4 446,6</a:t>
                      </a:r>
                      <a:endParaRPr kumimoji="0" lang="ru-RU" sz="1400" b="1" i="1" u="none" strike="noStrike" kern="1200" cap="none" normalizeH="0" baseline="0" dirty="0">
                        <a:ln>
                          <a:noFill/>
                        </a:ln>
                        <a:solidFill>
                          <a:srgbClr val="0A240F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</a:tr>
              <a:tr h="345816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отрасли в общих расходах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A240F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A240F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</a:rPr>
                        <a:t>15,5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7,9</a:t>
                      </a:r>
                      <a:endParaRPr kumimoji="0" lang="ru-RU" sz="1400" b="1" i="1" u="none" strike="noStrike" kern="1200" cap="none" normalizeH="0" baseline="0" dirty="0">
                        <a:ln>
                          <a:noFill/>
                        </a:ln>
                        <a:solidFill>
                          <a:srgbClr val="0A240F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7,0</a:t>
                      </a:r>
                      <a:endParaRPr kumimoji="0" lang="ru-RU" sz="1400" b="1" i="1" u="none" strike="noStrike" kern="1200" cap="none" normalizeH="0" baseline="0" dirty="0">
                        <a:ln>
                          <a:noFill/>
                        </a:ln>
                        <a:solidFill>
                          <a:srgbClr val="0A240F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</a:tr>
              <a:tr h="345816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Стационарная медицинская помощь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A240F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1 296,0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1 332,8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885,4   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</a:tr>
              <a:tr h="345816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Амбулаторная помощь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A240F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3 556,8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1 409,6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1 236,2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</a:tr>
              <a:tr h="58726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Медицинская помощь в дневных стационарах всех типов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A240F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16,7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22,7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16,8   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</a:tr>
              <a:tr h="345816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Скорая медицинская помощь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A240F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79,6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87,9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58,9   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</a:tr>
              <a:tr h="345816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Санаторно-оздоровительная помощь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A240F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110,8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121,1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117,3   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</a:tr>
              <a:tr h="51814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Заготовка, переработка, хранение и обеспечение безопасности донорской крови и её компонентов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A240F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149,4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150,4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101,8   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</a:tr>
              <a:tr h="345816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Санитарно-эпидемиологическое благополучие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A240F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11,4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10,8   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</a:tr>
              <a:tr h="345816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здравоохранения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A240F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3 490,9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1 813,7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019,4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</a:tr>
            </a:tbl>
          </a:graphicData>
        </a:graphic>
      </p:graphicFrame>
      <p:pic>
        <p:nvPicPr>
          <p:cNvPr id="46159" name="Рисунок 3" descr="imag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142875"/>
            <a:ext cx="1285875" cy="118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60" name="Рисунок 4" descr="больница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13" y="0"/>
            <a:ext cx="2341562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161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7A4B423-FF12-41E3-A5F3-42BAD9C96B79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28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>
    <p:newsflash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582613" y="188913"/>
            <a:ext cx="7929562" cy="503237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b="1" dirty="0" smtClean="0">
                <a:solidFill>
                  <a:srgbClr val="1D69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Бюджетные инвестиции в объекты здравоохранения за 20</a:t>
            </a:r>
            <a:r>
              <a:rPr lang="en-US" sz="2800" b="1" dirty="0" smtClean="0">
                <a:solidFill>
                  <a:srgbClr val="1D69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2</a:t>
            </a:r>
            <a:r>
              <a:rPr lang="ru-RU" sz="2800" b="1" dirty="0" smtClean="0">
                <a:solidFill>
                  <a:srgbClr val="1D69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1-2023 годы</a:t>
            </a:r>
          </a:p>
        </p:txBody>
      </p:sp>
      <p:sp>
        <p:nvSpPr>
          <p:cNvPr id="47108" name="Rectangle 3"/>
          <p:cNvSpPr>
            <a:spLocks noChangeArrowheads="1"/>
          </p:cNvSpPr>
          <p:nvPr/>
        </p:nvSpPr>
        <p:spPr bwMode="auto">
          <a:xfrm>
            <a:off x="257051" y="4941168"/>
            <a:ext cx="8752012" cy="1323106"/>
          </a:xfrm>
          <a:prstGeom prst="rect">
            <a:avLst/>
          </a:prstGeom>
          <a:solidFill>
            <a:srgbClr val="4D762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ГБУЗ Республики Мордовия </a:t>
            </a:r>
            <a:r>
              <a:rPr lang="ru-RU" alt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«Рузаевская </a:t>
            </a:r>
            <a:r>
              <a:rPr lang="ru-RU" altLang="ru-RU" sz="18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центральная районная </a:t>
            </a:r>
            <a:r>
              <a:rPr lang="ru-RU" alt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больница»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(</a:t>
            </a:r>
            <a:r>
              <a:rPr lang="ru-RU" altLang="ru-RU" sz="18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строительство детской поликлиники) г. </a:t>
            </a:r>
            <a:r>
              <a:rPr lang="ru-RU" alt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Рузаевка</a:t>
            </a:r>
            <a:r>
              <a:rPr lang="ru-RU" altLang="ru-RU" sz="28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               </a:t>
            </a:r>
            <a:r>
              <a:rPr lang="ru-RU" altLang="ru-RU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438,2</a:t>
            </a:r>
            <a:r>
              <a:rPr lang="ru-RU" alt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18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млн. руб.</a:t>
            </a:r>
          </a:p>
        </p:txBody>
      </p:sp>
      <p:sp>
        <p:nvSpPr>
          <p:cNvPr id="47111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875463" y="626427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779C2D7-8945-4DEC-A917-41C10B4CAB93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29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3" y="980728"/>
            <a:ext cx="6192689" cy="3744416"/>
          </a:xfrm>
          <a:prstGeom prst="rect">
            <a:avLst/>
          </a:prstGeom>
        </p:spPr>
      </p:pic>
    </p:spTree>
  </p:cSld>
  <p:clrMapOvr>
    <a:masterClrMapping/>
  </p:clrMapOvr>
  <p:transition spd="slow" advClick="0">
    <p:randomBar dir="vert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22555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Расходы по отрасли «Социальная политика»</a:t>
            </a:r>
          </a:p>
        </p:txBody>
      </p:sp>
      <p:graphicFrame>
        <p:nvGraphicFramePr>
          <p:cNvPr id="27953" name="Group 30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6500380"/>
              </p:ext>
            </p:extLst>
          </p:nvPr>
        </p:nvGraphicFramePr>
        <p:xfrm>
          <a:off x="323850" y="2000250"/>
          <a:ext cx="8278813" cy="4063809"/>
        </p:xfrm>
        <a:graphic>
          <a:graphicData uri="http://schemas.openxmlformats.org/drawingml/2006/table">
            <a:tbl>
              <a:tblPr/>
              <a:tblGrid>
                <a:gridCol w="4019550"/>
                <a:gridCol w="1062038"/>
                <a:gridCol w="1030287"/>
                <a:gridCol w="1082675"/>
                <a:gridCol w="1084263"/>
              </a:tblGrid>
              <a:tr h="361974"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Исполнено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59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</a:tr>
              <a:tr h="47426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Социальная политика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12 133,8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13 108,1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12 676,7</a:t>
                      </a:r>
                      <a:endParaRPr kumimoji="0" lang="ru-RU" sz="1600" b="1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</a:tr>
              <a:tr h="36197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отрасли в общих расходах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21,6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21,0</a:t>
                      </a:r>
                      <a:endParaRPr kumimoji="0" lang="ru-RU" sz="1600" b="1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20,1</a:t>
                      </a:r>
                      <a:endParaRPr lang="ru-RU" sz="1600" b="1" i="1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</a:tr>
              <a:tr h="47278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Пенсионное обеспечение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96,3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101,1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121,4  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</a:tr>
              <a:tr h="45592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Социальное обслуживание населения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1 698,3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2 527,4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6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677,1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</a:tr>
              <a:tr h="4757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Социальное обеспечение населения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7 279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7 212,9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7 </a:t>
                      </a:r>
                      <a:r>
                        <a:rPr lang="ru-RU" sz="16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640,8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</a:tr>
              <a:tr h="35606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Охрана семьи и детства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2 869,2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3 060,7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6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035,8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</a:tr>
              <a:tr h="38414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социальной политики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191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206,0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201,7  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</a:tr>
            </a:tbl>
          </a:graphicData>
        </a:graphic>
      </p:graphicFrame>
      <p:sp>
        <p:nvSpPr>
          <p:cNvPr id="48189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0B24CF7-CF39-4FEC-862E-3C045D34990A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30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>
    <p:checker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901700" y="115889"/>
            <a:ext cx="7286625" cy="1228524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i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</a:rPr>
              <a:t>Бюджетные инвестиции в объекты учреждений социального обслуживания </a:t>
            </a:r>
            <a:br>
              <a:rPr lang="ru-RU" sz="2400" b="1" i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</a:rPr>
            </a:br>
            <a:r>
              <a:rPr lang="ru-RU" sz="2400" b="1" i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</a:rPr>
              <a:t>за 2021-2023 годы</a:t>
            </a:r>
          </a:p>
        </p:txBody>
      </p:sp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259024" y="3571210"/>
            <a:ext cx="8656638" cy="12979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объекта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altLang="ru-RU" sz="2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Краснослободский</a:t>
            </a:r>
            <a:r>
              <a:rPr lang="ru-RU" alt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дом-интернат для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престарелых и инвалидов»                  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alt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985,0</a:t>
            </a:r>
            <a:r>
              <a:rPr lang="ru-RU" altLang="ru-RU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  <a:r>
              <a:rPr lang="ru-RU" altLang="ru-RU" sz="25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25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157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64C153-04E9-4F62-944E-AE9D32B9F288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31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33360" y="5085184"/>
            <a:ext cx="8682301" cy="1080121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объекта </a:t>
            </a:r>
            <a:r>
              <a:rPr lang="ru-RU" altLang="ru-RU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altLang="ru-RU" sz="2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Ичалковский</a:t>
            </a:r>
            <a:r>
              <a:rPr lang="ru-RU" altLang="ru-RU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дом-интернат </a:t>
            </a:r>
            <a:endParaRPr lang="en-US" altLang="ru-RU" sz="25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alt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престарелых и </a:t>
            </a:r>
            <a:r>
              <a:rPr lang="ru-RU" altLang="ru-RU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инвалидов» 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ru-RU" alt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668,2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  <a:r>
              <a:rPr lang="ru-RU" altLang="ru-RU" sz="25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25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 descr="\\backup\АПРМ\ФОТО ДЛЯ ПРЕЗЕНТАЦИИ_2022\Объекты по помощникам\Фото\Ковылкино\Пансионат\Пансионат редактированные 24.02.22\DJI_045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187" y="1424927"/>
            <a:ext cx="2877407" cy="2019111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 contourW="12700">
            <a:contourClr>
              <a:schemeClr val="tx1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\\backup\АПРМ\ФОТО ДЛЯ ПРЕЗЕНТАЦИИ_2022\Объекты по помощникам\Фото\Ковылкино\Пансионат\IMG20220902103800_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913" y="1032773"/>
            <a:ext cx="2820511" cy="1962474"/>
          </a:xfrm>
          <a:prstGeom prst="rect">
            <a:avLst/>
          </a:prstGeom>
          <a:ln>
            <a:solidFill>
              <a:schemeClr val="accent1"/>
            </a:solidFill>
          </a:ln>
          <a:effectLst>
            <a:softEdge rad="112500"/>
          </a:effectLst>
          <a:scene3d>
            <a:camera prst="orthographicFront"/>
            <a:lightRig rig="threePt" dir="t"/>
          </a:scene3d>
          <a:sp3d contourW="12700">
            <a:contourClr>
              <a:schemeClr val="tx1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\\backup\АПРМ\ФОТО ДЛЯ ПРЕЗЕНТАЦИИ_2022\Объекты по помощникам\Фото\Ковылкино\Пансионат\IMG20220902101145_0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358" y="968778"/>
            <a:ext cx="2787284" cy="2090463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 contourW="12700">
            <a:contourClr>
              <a:schemeClr val="tx1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>
    <p:comb dir="vert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476375" y="192088"/>
            <a:ext cx="5857875" cy="1214437"/>
          </a:xfrm>
          <a:solidFill>
            <a:srgbClr val="BDFBC4"/>
          </a:solidFill>
        </p:spPr>
        <p:txBody>
          <a:bodyPr/>
          <a:lstStyle/>
          <a:p>
            <a:pPr eaLnBrk="1" hangingPunct="1">
              <a:defRPr/>
            </a:pPr>
            <a:r>
              <a:rPr lang="ru-RU" sz="2400" b="1" dirty="0" smtClean="0">
                <a:solidFill>
                  <a:srgbClr val="CC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Расходы по отрасли </a:t>
            </a:r>
            <a:br>
              <a:rPr lang="ru-RU" sz="2400" b="1" dirty="0" smtClean="0">
                <a:solidFill>
                  <a:srgbClr val="CC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</a:br>
            <a:r>
              <a:rPr lang="ru-RU" sz="2400" b="1" dirty="0" smtClean="0">
                <a:solidFill>
                  <a:srgbClr val="CC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«Физическая культура </a:t>
            </a:r>
            <a:br>
              <a:rPr lang="ru-RU" sz="2400" b="1" dirty="0" smtClean="0">
                <a:solidFill>
                  <a:srgbClr val="CC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</a:br>
            <a:r>
              <a:rPr lang="ru-RU" sz="2400" b="1" dirty="0" smtClean="0">
                <a:solidFill>
                  <a:srgbClr val="CC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и спорт»</a:t>
            </a:r>
          </a:p>
        </p:txBody>
      </p:sp>
      <p:graphicFrame>
        <p:nvGraphicFramePr>
          <p:cNvPr id="26884" name="Group 26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1103115"/>
              </p:ext>
            </p:extLst>
          </p:nvPr>
        </p:nvGraphicFramePr>
        <p:xfrm>
          <a:off x="314225" y="2027782"/>
          <a:ext cx="8182173" cy="4642678"/>
        </p:xfrm>
        <a:graphic>
          <a:graphicData uri="http://schemas.openxmlformats.org/drawingml/2006/table">
            <a:tbl>
              <a:tblPr/>
              <a:tblGrid>
                <a:gridCol w="3705420"/>
                <a:gridCol w="1317315"/>
                <a:gridCol w="1017856"/>
                <a:gridCol w="1070791"/>
                <a:gridCol w="1070791"/>
              </a:tblGrid>
              <a:tr h="461646"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Исполнено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71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</a:tr>
              <a:tr h="67674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2 555,7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2 367,2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1 738,7</a:t>
                      </a:r>
                      <a:endParaRPr kumimoji="0" lang="ru-RU" sz="1600" b="1" i="1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</a:tr>
              <a:tr h="43848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отрасли в общих расходах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4,6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3,8</a:t>
                      </a:r>
                      <a:endParaRPr kumimoji="0" lang="ru-RU" sz="1600" b="1" i="1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2,8</a:t>
                      </a:r>
                      <a:endParaRPr lang="ru-RU" sz="1600" b="1" i="1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</a:tr>
              <a:tr h="67674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1 336,6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1 713,4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306,5  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</a:tr>
              <a:tr h="55595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Массовый спорт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982,5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396,1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134,4  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</a:tr>
              <a:tr h="60063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Спорт высших достижений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212,0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229,8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6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278,6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</a:tr>
              <a:tr h="70528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физической культуры и спорта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24,6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27,9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19,2  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</a:tr>
            </a:tbl>
          </a:graphicData>
        </a:graphic>
      </p:graphicFrame>
      <p:sp>
        <p:nvSpPr>
          <p:cNvPr id="51257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88125" y="643890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B322835-4E4F-491A-9695-8134E352D1A7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32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81" y="208044"/>
            <a:ext cx="2654987" cy="1575048"/>
          </a:xfrm>
          <a:prstGeom prst="rect">
            <a:avLst/>
          </a:prstGeom>
          <a:scene3d>
            <a:camera prst="orthographicFront"/>
            <a:lightRig rig="threePt" dir="t"/>
          </a:scene3d>
          <a:sp3d contourW="12700">
            <a:contourClr>
              <a:schemeClr val="bg2"/>
            </a:contourClr>
          </a:sp3d>
        </p:spPr>
      </p:pic>
      <p:pic>
        <p:nvPicPr>
          <p:cNvPr id="11" name="Picture 4" descr="C:\Users\Zaalishvili\Downloads\4-1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6239" y="166477"/>
            <a:ext cx="2637371" cy="1648357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 contourW="12700">
            <a:contourClr>
              <a:schemeClr val="bg2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>
    <p:pull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42875"/>
            <a:ext cx="8352928" cy="765845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Бюджетные инвестиции в спортивные объекты </a:t>
            </a:r>
            <a:br>
              <a:rPr lang="ru-RU" alt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</a:br>
            <a:r>
              <a:rPr lang="ru-RU" alt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за 2021-2023 годы</a:t>
            </a:r>
          </a:p>
        </p:txBody>
      </p:sp>
      <p:sp>
        <p:nvSpPr>
          <p:cNvPr id="52230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D066330-2020-4FE0-9313-DF1DE2D327E9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33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78592" y="5229200"/>
            <a:ext cx="8786813" cy="1016025"/>
          </a:xfrm>
          <a:prstGeom prst="rect">
            <a:avLst/>
          </a:prstGeom>
          <a:solidFill>
            <a:srgbClr val="75C4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dirty="0">
                <a:latin typeface="Times New Roman" panose="02020603050405020304" pitchFamily="18" charset="0"/>
              </a:rPr>
              <a:t>Крытый ледовый каток в г</a:t>
            </a:r>
            <a:r>
              <a:rPr lang="ru-RU" altLang="ru-RU" sz="2800" dirty="0" smtClean="0">
                <a:latin typeface="Times New Roman" panose="02020603050405020304" pitchFamily="18" charset="0"/>
              </a:rPr>
              <a:t>. Ковылкино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dirty="0" smtClean="0">
                <a:latin typeface="Times New Roman" panose="02020603050405020304" pitchFamily="18" charset="0"/>
              </a:rPr>
              <a:t>(</a:t>
            </a:r>
            <a:r>
              <a:rPr lang="ru-RU" altLang="ru-RU" sz="2800" dirty="0">
                <a:latin typeface="Times New Roman" panose="02020603050405020304" pitchFamily="18" charset="0"/>
              </a:rPr>
              <a:t>филиал ГАУ РМ </a:t>
            </a:r>
            <a:r>
              <a:rPr lang="ru-RU" altLang="ru-RU" sz="2800" dirty="0" smtClean="0">
                <a:latin typeface="Times New Roman" panose="02020603050405020304" pitchFamily="18" charset="0"/>
              </a:rPr>
              <a:t>«Ледовый дворец»)  </a:t>
            </a:r>
            <a:r>
              <a:rPr lang="ru-RU" altLang="ru-RU" sz="2800" dirty="0" smtClean="0"/>
              <a:t>       </a:t>
            </a:r>
            <a:r>
              <a:rPr lang="ru-RU" altLang="ru-RU" b="1" dirty="0" smtClean="0">
                <a:latin typeface="Times New Roman" panose="02020603050405020304" pitchFamily="18" charset="0"/>
              </a:rPr>
              <a:t>179,4</a:t>
            </a:r>
            <a:r>
              <a:rPr lang="ru-RU" altLang="ru-RU" sz="2800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2400" dirty="0">
                <a:latin typeface="Times New Roman" panose="02020603050405020304" pitchFamily="18" charset="0"/>
              </a:rPr>
              <a:t>млн. руб</a:t>
            </a:r>
            <a:r>
              <a:rPr lang="ru-RU" altLang="ru-RU" sz="2000" dirty="0"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78592" y="4149080"/>
            <a:ext cx="8786813" cy="1008111"/>
          </a:xfrm>
          <a:prstGeom prst="rect">
            <a:avLst/>
          </a:prstGeom>
          <a:solidFill>
            <a:srgbClr val="9BD4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dirty="0">
                <a:latin typeface="Times New Roman" panose="02020603050405020304" pitchFamily="18" charset="0"/>
              </a:rPr>
              <a:t>Региональный центр по спорту ВМХ </a:t>
            </a:r>
            <a:endParaRPr lang="ru-RU" altLang="ru-RU" sz="2800" dirty="0" smtClean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dirty="0" smtClean="0">
                <a:latin typeface="Times New Roman" panose="02020603050405020304" pitchFamily="18" charset="0"/>
              </a:rPr>
              <a:t>и </a:t>
            </a:r>
            <a:r>
              <a:rPr lang="ru-RU" altLang="ru-RU" sz="2800" dirty="0">
                <a:latin typeface="Times New Roman" panose="02020603050405020304" pitchFamily="18" charset="0"/>
              </a:rPr>
              <a:t>техническим </a:t>
            </a:r>
            <a:r>
              <a:rPr lang="ru-RU" altLang="ru-RU" sz="2800" dirty="0" smtClean="0">
                <a:latin typeface="Times New Roman" panose="02020603050405020304" pitchFamily="18" charset="0"/>
              </a:rPr>
              <a:t>видам спорта</a:t>
            </a:r>
            <a:r>
              <a:rPr lang="ru-RU" altLang="ru-RU" sz="2800" dirty="0" smtClean="0"/>
              <a:t>                     </a:t>
            </a:r>
            <a:r>
              <a:rPr lang="ru-RU" altLang="ru-RU" b="1" dirty="0" smtClean="0">
                <a:latin typeface="Times New Roman" panose="02020603050405020304" pitchFamily="18" charset="0"/>
              </a:rPr>
              <a:t>262,7 </a:t>
            </a:r>
            <a:r>
              <a:rPr lang="ru-RU" altLang="ru-RU" sz="2400" dirty="0" smtClean="0">
                <a:latin typeface="Times New Roman" panose="02020603050405020304" pitchFamily="18" charset="0"/>
              </a:rPr>
              <a:t>млн</a:t>
            </a:r>
            <a:r>
              <a:rPr lang="ru-RU" altLang="ru-RU" sz="2400" dirty="0">
                <a:latin typeface="Times New Roman" panose="02020603050405020304" pitchFamily="18" charset="0"/>
              </a:rPr>
              <a:t>. руб</a:t>
            </a:r>
            <a:r>
              <a:rPr lang="ru-RU" altLang="ru-RU" sz="2000" dirty="0">
                <a:latin typeface="Times New Roman" panose="02020603050405020304" pitchFamily="18" charset="0"/>
              </a:rPr>
              <a:t>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228338"/>
            <a:ext cx="3674702" cy="244827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194389"/>
            <a:ext cx="3600400" cy="2569568"/>
          </a:xfrm>
          <a:prstGeom prst="rect">
            <a:avLst/>
          </a:prstGeom>
        </p:spPr>
      </p:pic>
    </p:spTree>
  </p:cSld>
  <p:clrMapOvr>
    <a:masterClrMapping/>
  </p:clrMapOvr>
  <p:transition spd="slow" advClick="0">
    <p:strips dir="ru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E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Межбюджетные трансферты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– финансовая помощь, передаваемая бюджету другого уровня</a:t>
            </a:r>
          </a:p>
        </p:txBody>
      </p:sp>
      <p:graphicFrame>
        <p:nvGraphicFramePr>
          <p:cNvPr id="123966" name="Group 62"/>
          <p:cNvGraphicFramePr>
            <a:graphicFrameLocks noGrp="1"/>
          </p:cNvGraphicFramePr>
          <p:nvPr>
            <p:ph idx="1"/>
          </p:nvPr>
        </p:nvGraphicFramePr>
        <p:xfrm>
          <a:off x="142875" y="1600200"/>
          <a:ext cx="8858250" cy="4722823"/>
        </p:xfrm>
        <a:graphic>
          <a:graphicData uri="http://schemas.openxmlformats.org/drawingml/2006/table">
            <a:tbl>
              <a:tblPr/>
              <a:tblGrid>
                <a:gridCol w="2500313"/>
                <a:gridCol w="6357937"/>
              </a:tblGrid>
              <a:tr h="604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</a:rPr>
                        <a:t>Субвенции</a:t>
                      </a:r>
                    </a:p>
                  </a:txBody>
                  <a:tcPr marL="91439" marR="91439"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 </a:t>
                      </a:r>
                      <a:r>
                        <a:rPr kumimoji="0" lang="ru-RU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предоставляются на </a:t>
                      </a:r>
                      <a:r>
                        <a:rPr kumimoji="0" lang="ru-RU" sz="2400" b="1" i="1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0DA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определенные цели</a:t>
                      </a:r>
                      <a:endParaRPr kumimoji="0" lang="ru-RU" sz="2400" b="0" i="1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91439" marR="91439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3677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</a:rPr>
                        <a:t>Субсидии</a:t>
                      </a:r>
                    </a:p>
                  </a:txBody>
                  <a:tcPr marL="91439" marR="91439"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 предоставляются </a:t>
                      </a:r>
                      <a:r>
                        <a:rPr kumimoji="0" lang="ru-RU" sz="2400" b="1" i="1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0DA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на определенные цели</a:t>
                      </a:r>
                      <a:r>
                        <a:rPr kumimoji="0" lang="ru-RU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на условиях </a:t>
                      </a:r>
                      <a:r>
                        <a:rPr kumimoji="0" lang="ru-RU" sz="2400" b="1" i="1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софинансирования </a:t>
                      </a:r>
                      <a:r>
                        <a:rPr kumimoji="0" lang="ru-RU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(долевого финансирования) расходов</a:t>
                      </a:r>
                    </a:p>
                  </a:txBody>
                  <a:tcPr marL="91439" marR="91439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8301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</a:rPr>
                        <a:t>Дотации</a:t>
                      </a:r>
                    </a:p>
                  </a:txBody>
                  <a:tcPr marL="91439" marR="91439"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 предоставляются </a:t>
                      </a:r>
                      <a:r>
                        <a:rPr kumimoji="0" lang="ru-RU" sz="2400" b="1" i="1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без целевого назначения</a:t>
                      </a: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ru-RU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(в качестве финансовой помощи)</a:t>
                      </a:r>
                    </a:p>
                  </a:txBody>
                  <a:tcPr marL="91439" marR="91439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202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</a:rPr>
                        <a:t>Иные межбюджетные трансферты</a:t>
                      </a:r>
                    </a:p>
                  </a:txBody>
                  <a:tcPr marL="91439" marR="91439"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 предоставляются в случаях и порядке, предусмотренных законами и принимаемыми в соответствии с ними иными нормативными правовыми актами органов государственной власти</a:t>
                      </a:r>
                    </a:p>
                  </a:txBody>
                  <a:tcPr marL="91439" marR="91439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  <p:sp>
        <p:nvSpPr>
          <p:cNvPr id="54292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732588" y="6383338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60C20E3-9458-48F2-9AC6-2DE1E9D22EAF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34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>
    <p:pull dir="u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b="1" i="1" u="sng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Финансовая помощь муниципальным образованиям</a:t>
            </a:r>
          </a:p>
        </p:txBody>
      </p:sp>
      <p:sp>
        <p:nvSpPr>
          <p:cNvPr id="1031" name="Text Box 11"/>
          <p:cNvSpPr txBox="1">
            <a:spLocks noChangeArrowheads="1"/>
          </p:cNvSpPr>
          <p:nvPr/>
        </p:nvSpPr>
        <p:spPr bwMode="auto">
          <a:xfrm>
            <a:off x="1258888" y="1908175"/>
            <a:ext cx="2000250" cy="400050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ru-RU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2021 </a:t>
            </a:r>
            <a:r>
              <a:rPr lang="ru-RU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год</a:t>
            </a:r>
          </a:p>
        </p:txBody>
      </p:sp>
      <p:sp>
        <p:nvSpPr>
          <p:cNvPr id="55300" name="Text Box 12"/>
          <p:cNvSpPr txBox="1">
            <a:spLocks noChangeArrowheads="1"/>
          </p:cNvSpPr>
          <p:nvPr/>
        </p:nvSpPr>
        <p:spPr bwMode="auto">
          <a:xfrm>
            <a:off x="4005263" y="1908175"/>
            <a:ext cx="1943100" cy="400050"/>
          </a:xfrm>
          <a:prstGeom prst="rect">
            <a:avLst/>
          </a:prstGeom>
          <a:gradFill rotWithShape="0"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2022 </a:t>
            </a:r>
            <a:r>
              <a:rPr lang="ru-RU" altLang="ru-RU" sz="20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год</a:t>
            </a:r>
          </a:p>
        </p:txBody>
      </p:sp>
      <p:sp>
        <p:nvSpPr>
          <p:cNvPr id="1035" name="Text Box 21"/>
          <p:cNvSpPr txBox="1">
            <a:spLocks noChangeArrowheads="1"/>
          </p:cNvSpPr>
          <p:nvPr/>
        </p:nvSpPr>
        <p:spPr bwMode="auto">
          <a:xfrm>
            <a:off x="4140200" y="5295900"/>
            <a:ext cx="167322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19 612,7 млн</a:t>
            </a:r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. руб.</a:t>
            </a:r>
          </a:p>
        </p:txBody>
      </p:sp>
      <p:graphicFrame>
        <p:nvGraphicFramePr>
          <p:cNvPr id="14" name="Диаграмма 13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 Box 21"/>
          <p:cNvSpPr txBox="1">
            <a:spLocks noChangeArrowheads="1"/>
          </p:cNvSpPr>
          <p:nvPr/>
        </p:nvSpPr>
        <p:spPr bwMode="auto">
          <a:xfrm>
            <a:off x="1552575" y="5297488"/>
            <a:ext cx="158273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ts val="0"/>
              </a:spcBef>
              <a:defRPr/>
            </a:pP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15 590,4 млн</a:t>
            </a:r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. руб.</a:t>
            </a:r>
          </a:p>
        </p:txBody>
      </p:sp>
      <p:sp>
        <p:nvSpPr>
          <p:cNvPr id="55304" name="Text Box 12"/>
          <p:cNvSpPr txBox="1">
            <a:spLocks noChangeArrowheads="1"/>
          </p:cNvSpPr>
          <p:nvPr/>
        </p:nvSpPr>
        <p:spPr bwMode="auto">
          <a:xfrm>
            <a:off x="6732588" y="1908175"/>
            <a:ext cx="1943100" cy="400050"/>
          </a:xfrm>
          <a:prstGeom prst="rect">
            <a:avLst/>
          </a:prstGeom>
          <a:gradFill rotWithShape="0"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2023 </a:t>
            </a:r>
            <a:r>
              <a:rPr lang="ru-RU" altLang="ru-RU" sz="20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год</a:t>
            </a:r>
          </a:p>
        </p:txBody>
      </p:sp>
      <p:sp>
        <p:nvSpPr>
          <p:cNvPr id="18" name="Text Box 21"/>
          <p:cNvSpPr txBox="1">
            <a:spLocks noChangeArrowheads="1"/>
          </p:cNvSpPr>
          <p:nvPr/>
        </p:nvSpPr>
        <p:spPr bwMode="auto">
          <a:xfrm>
            <a:off x="7002463" y="5295900"/>
            <a:ext cx="167322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20 125,0 млн</a:t>
            </a:r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. руб.</a:t>
            </a:r>
          </a:p>
        </p:txBody>
      </p:sp>
      <p:graphicFrame>
        <p:nvGraphicFramePr>
          <p:cNvPr id="15" name="Диаграмм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4350116"/>
              </p:ext>
            </p:extLst>
          </p:nvPr>
        </p:nvGraphicFramePr>
        <p:xfrm>
          <a:off x="107504" y="2108200"/>
          <a:ext cx="4032696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5309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69075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6A86D31-AA08-4DF0-991A-57BC756EFB4F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35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Диаграмм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7595393"/>
              </p:ext>
            </p:extLst>
          </p:nvPr>
        </p:nvGraphicFramePr>
        <p:xfrm>
          <a:off x="3491880" y="2225810"/>
          <a:ext cx="2662095" cy="271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7" name="Диаграмм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8204083"/>
              </p:ext>
            </p:extLst>
          </p:nvPr>
        </p:nvGraphicFramePr>
        <p:xfrm>
          <a:off x="6150342" y="2240218"/>
          <a:ext cx="2662095" cy="271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ransition spd="slow" advClick="0">
    <p:checker dir="vert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15888"/>
            <a:ext cx="8229600" cy="142875"/>
          </a:xfrm>
        </p:spPr>
        <p:txBody>
          <a:bodyPr/>
          <a:lstStyle/>
          <a:p>
            <a:pPr eaLnBrk="1" hangingPunct="1">
              <a:defRPr/>
            </a:pPr>
            <a:r>
              <a:rPr lang="ru-RU" sz="2000" b="1" dirty="0" smtClean="0">
                <a:solidFill>
                  <a:srgbClr val="710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Финансирование национальных проектов за 2023 год  (млн. рублей)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295620364"/>
              </p:ext>
            </p:extLst>
          </p:nvPr>
        </p:nvGraphicFramePr>
        <p:xfrm>
          <a:off x="65088" y="404813"/>
          <a:ext cx="9036050" cy="6048523"/>
        </p:xfrm>
        <a:graphic>
          <a:graphicData uri="http://schemas.openxmlformats.org/drawingml/2006/table">
            <a:tbl>
              <a:tblPr/>
              <a:tblGrid>
                <a:gridCol w="219483"/>
                <a:gridCol w="5871605"/>
                <a:gridCol w="1368152"/>
                <a:gridCol w="720080"/>
                <a:gridCol w="856730"/>
              </a:tblGrid>
              <a:tr h="42456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№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п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/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п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91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Наименование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91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Сводная бюджетная роспись на 2023 год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91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Исполнено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за 2023 год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91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Процент исполнения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91A3"/>
                    </a:solidFill>
                  </a:tcPr>
                </a:tc>
              </a:tr>
              <a:tr h="19359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Национальный проект "КУЛЬТУРА"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7571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"Культурная среда"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7571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"Творческие люди"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9359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Национальный проект "ЦИФРОВАЯ ЭКОНОМИКА РФ"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7571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"Информационная инфраструктура"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7571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"Информационная безопасность"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9359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"Цифровое государственное управление"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20243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Национальный проект "ОБРАЗОВАНИЕ"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1 304,0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1 304,0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807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"Современная школа"</a:t>
                      </a:r>
                    </a:p>
                  </a:txBody>
                  <a:tcPr marL="171450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1 017,0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1 017,0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807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"Успех каждого ребенка"</a:t>
                      </a:r>
                    </a:p>
                  </a:txBody>
                  <a:tcPr marL="171450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807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"Цифровая образовательная среда"</a:t>
                      </a:r>
                    </a:p>
                  </a:txBody>
                  <a:tcPr marL="171450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83,1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83,1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20734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"Социальная активность"</a:t>
                      </a:r>
                    </a:p>
                  </a:txBody>
                  <a:tcPr marL="171450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807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"Социальные лифты для каждого"</a:t>
                      </a:r>
                    </a:p>
                  </a:txBody>
                  <a:tcPr marL="171450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807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"Патриотическое воспитание граждан Российской Федерации"</a:t>
                      </a:r>
                    </a:p>
                  </a:txBody>
                  <a:tcPr marL="171450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807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"Развитие системы поддержки молодежи ("Молодежь России")"</a:t>
                      </a:r>
                    </a:p>
                  </a:txBody>
                  <a:tcPr marL="171450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118,1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118,1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9127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Национальный проект "ЖИЛЬЕ И ГОРОДСКАЯ СРЕДА"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3 086,8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2 927,4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94,8%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9127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"Жилье"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830,8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829,6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7571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"Формирование комфортной городской среды"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440,4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440,4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4213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"Обеспечение устойчивого сокращения непригодного для проживания жилищного фонда"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1 647,7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1 489,4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90,4%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9127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"Чистая вода"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168,0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168,0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7571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Национальный проект "ЭКОЛОГИЯ"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1 641,1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1 641,1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91271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"Чистая страна"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368,7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368,6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4213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"Комплексная система обращения с твердыми коммунальными отходами"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1 237,1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1 237,1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7571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"Сохранение уникальных водных объектов"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7571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"Сохранение лесов"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7571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Национальный проект "МСП"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213,4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213,4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4213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"Создание благоприятных условий для осуществления деятельности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самозанятыми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гражданами"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7570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"Создание условий для легкого старта и комфортного ведения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</a:tbl>
          </a:graphicData>
        </a:graphic>
      </p:graphicFrame>
      <p:sp>
        <p:nvSpPr>
          <p:cNvPr id="58565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732588" y="6532563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D3510EC-78C0-4423-BC58-8FE3E4615AF5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36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>
    <p:wheel spokes="3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360040"/>
          </a:xfrm>
        </p:spPr>
        <p:txBody>
          <a:bodyPr/>
          <a:lstStyle/>
          <a:p>
            <a:pPr eaLnBrk="1" hangingPunct="1">
              <a:defRPr/>
            </a:pPr>
            <a:r>
              <a:rPr lang="ru-RU" sz="2000" b="1" dirty="0" smtClean="0">
                <a:solidFill>
                  <a:srgbClr val="710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Финансирование национальных проектов за 2023 год (млн. рублей)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627148270"/>
              </p:ext>
            </p:extLst>
          </p:nvPr>
        </p:nvGraphicFramePr>
        <p:xfrm>
          <a:off x="107504" y="692695"/>
          <a:ext cx="8893175" cy="5616623"/>
        </p:xfrm>
        <a:graphic>
          <a:graphicData uri="http://schemas.openxmlformats.org/drawingml/2006/table">
            <a:tbl>
              <a:tblPr/>
              <a:tblGrid>
                <a:gridCol w="216449"/>
                <a:gridCol w="5688207"/>
                <a:gridCol w="1253352"/>
                <a:gridCol w="834880"/>
                <a:gridCol w="900287"/>
              </a:tblGrid>
              <a:tr h="38771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№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п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/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п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91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Наименование</a:t>
                      </a: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91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Сводная бюджетная роспись на 2023 год</a:t>
                      </a: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91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Исполнено за 2023 год</a:t>
                      </a: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91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Процент исполнения</a:t>
                      </a: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91A3"/>
                    </a:solidFill>
                  </a:tcPr>
                </a:tc>
              </a:tr>
              <a:tr h="23263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"Акселерация субъектов МСП"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187,2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187,2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9078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Национальный проект "ТУРИЗМ И ИНДУСТРИЯ ГОСТЕПРИИМСТВА"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85,9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85,9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9078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100" b="1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"Развитие туристической инфраструктуры"</a:t>
                      </a:r>
                    </a:p>
                  </a:txBody>
                  <a:tcPr marL="171450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8542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Национальный проект "ЗДРАВООХРАНЕНИЕ"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823,6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823,2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21569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100" b="1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"Развитие системы оказания первичной медико-санитарной помощи"</a:t>
                      </a:r>
                    </a:p>
                  </a:txBody>
                  <a:tcPr marL="171450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21569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100" b="1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"Борьба с сердечно-сосудистыми заболеваниями"</a:t>
                      </a:r>
                    </a:p>
                  </a:txBody>
                  <a:tcPr marL="171450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26004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100" b="1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"Борьба с онкологическими заболеваниями"</a:t>
                      </a:r>
                    </a:p>
                  </a:txBody>
                  <a:tcPr marL="171450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7131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"Развитие детского здравоохранения, включая создание современной инфраструктуры оказания медицинской помощи детям"</a:t>
                      </a:r>
                    </a:p>
                  </a:txBody>
                  <a:tcPr marL="171450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748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"Обеспечение медицинских организаций системы здравоохранения квалифицированными кадрами"</a:t>
                      </a:r>
                    </a:p>
                  </a:txBody>
                  <a:tcPr marL="171450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71312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100" b="1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"Создание единого цифрового контура в здравоохранении на основе единой государственной информационной системы в сфере здравоохранения (ЕГИСЗ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)"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1450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23432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"Развитие экспорта медицинских услуг"</a:t>
                      </a:r>
                    </a:p>
                  </a:txBody>
                  <a:tcPr marL="171450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9078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"Модернизация первичного звена здравоохранения"</a:t>
                      </a:r>
                    </a:p>
                  </a:txBody>
                  <a:tcPr marL="171450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593,8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593,4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99,9%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24120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9</a:t>
                      </a: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Национальный проект "ДЕМОГРАФИЯ"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1 911,1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1 905,7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21569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"Финансовая поддержка семей при рождении детей"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481,8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21569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"Содействие занятости"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85423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100" b="1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"Старшее поколение"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1 204,8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1 200,8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23432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"Укрепление общественного здоровья"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21957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100" b="1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"Спорт-норма жизни"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162,4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9691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Национальный проект "БКАД"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9 238,5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8 976,4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97,2%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9080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"Региональная и местная дорожная сеть"</a:t>
                      </a:r>
                    </a:p>
                  </a:txBody>
                  <a:tcPr marL="171450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9 193,0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8 930,9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97,1%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101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"Общесистемные меры развития дорожного хозяйства"</a:t>
                      </a:r>
                    </a:p>
                  </a:txBody>
                  <a:tcPr marL="171450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8542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18 552,3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18 124,9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97,7%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</a:tbl>
          </a:graphicData>
        </a:graphic>
      </p:graphicFrame>
      <p:sp>
        <p:nvSpPr>
          <p:cNvPr id="60535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865119" y="6436772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2143CB4-3F4E-4B88-8582-2D3745235F72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37</a:t>
            </a:fld>
            <a:endParaRPr lang="ru-RU" alt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>
    <p:wheel spokes="3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Объект 1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8382599"/>
              </p:ext>
            </p:extLst>
          </p:nvPr>
        </p:nvGraphicFramePr>
        <p:xfrm>
          <a:off x="128618" y="836712"/>
          <a:ext cx="8886764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23528" y="148569"/>
            <a:ext cx="84969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000" b="1" i="1" dirty="0">
                <a:solidFill>
                  <a:srgbClr val="2D2D8A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Реализация национальных проектов за </a:t>
            </a:r>
            <a:r>
              <a:rPr lang="ru-RU" sz="3000" b="1" i="1" dirty="0" smtClean="0">
                <a:solidFill>
                  <a:srgbClr val="2D2D8A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2023 </a:t>
            </a:r>
            <a:r>
              <a:rPr lang="ru-RU" sz="3000" b="1" i="1" dirty="0">
                <a:solidFill>
                  <a:srgbClr val="2D2D8A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год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3000" i="1" dirty="0">
              <a:solidFill>
                <a:srgbClr val="2D2D8A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92833" y="6381328"/>
            <a:ext cx="551167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800" b="1" dirty="0" smtClean="0">
                <a:solidFill>
                  <a:srgbClr val="00007D">
                    <a:lumMod val="60000"/>
                    <a:lumOff val="40000"/>
                  </a:srgbClr>
                </a:solidFill>
                <a:latin typeface="Times New Roman"/>
              </a:rPr>
              <a:t>38</a:t>
            </a:r>
            <a:endParaRPr lang="ru-RU" sz="1800" b="1" dirty="0">
              <a:solidFill>
                <a:srgbClr val="00007D">
                  <a:lumMod val="60000"/>
                  <a:lumOff val="40000"/>
                </a:srgbClr>
              </a:solidFill>
              <a:latin typeface="Times New Roman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1575" b="1" dirty="0">
              <a:solidFill>
                <a:srgbClr val="00007D">
                  <a:lumMod val="60000"/>
                  <a:lumOff val="40000"/>
                </a:srgbClr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17691503"/>
      </p:ext>
    </p:extLst>
  </p:cSld>
  <p:clrMapOvr>
    <a:masterClrMapping/>
  </p:clrMapOvr>
  <p:transition spd="med" advClick="0">
    <p:dissolv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42875"/>
            <a:ext cx="8229600" cy="1214438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altLang="ru-RU" sz="2400" b="1" i="1" dirty="0" smtClean="0">
                <a:solidFill>
                  <a:srgbClr val="FFFF99"/>
                </a:solidFill>
                <a:latin typeface="Times New Roman" panose="02020603050405020304" pitchFamily="18" charset="0"/>
              </a:rPr>
              <a:t>Государственные программы, принимаемые к финансированию из республиканского бюджета Республики Мордовия, на 2020-2023 годы (млн. рублей)</a:t>
            </a:r>
          </a:p>
        </p:txBody>
      </p:sp>
      <p:graphicFrame>
        <p:nvGraphicFramePr>
          <p:cNvPr id="235562" name="Group 4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681333"/>
              </p:ext>
            </p:extLst>
          </p:nvPr>
        </p:nvGraphicFramePr>
        <p:xfrm>
          <a:off x="357188" y="1609725"/>
          <a:ext cx="8329611" cy="3203575"/>
        </p:xfrm>
        <a:graphic>
          <a:graphicData uri="http://schemas.openxmlformats.org/drawingml/2006/table">
            <a:tbl>
              <a:tblPr/>
              <a:tblGrid>
                <a:gridCol w="3428980"/>
                <a:gridCol w="1388279"/>
                <a:gridCol w="1219566"/>
                <a:gridCol w="1158587"/>
                <a:gridCol w="1134199"/>
              </a:tblGrid>
              <a:tr h="7094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</a:rPr>
                        <a:t>Показатели</a:t>
                      </a:r>
                    </a:p>
                  </a:txBody>
                  <a:tcPr marT="45734" marB="4573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</a:rPr>
                        <a:t>Единица измерения</a:t>
                      </a: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</a:rPr>
                        <a:t>2021</a:t>
                      </a: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</a:rPr>
                        <a:t>2022</a:t>
                      </a: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</a:rPr>
                        <a:t>2023</a:t>
                      </a: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3"/>
                      <a:srcRect/>
                      <a:tile tx="0" ty="0" sx="100000" sy="100000" flip="none" algn="tl"/>
                    </a:blipFill>
                  </a:tcPr>
                </a:tc>
              </a:tr>
              <a:tr h="7094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республиканского бюджета Республики Мордовия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34" marB="4573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млн. руб.</a:t>
                      </a: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56 141,8</a:t>
                      </a: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62 301,7</a:t>
                      </a: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63 120,1</a:t>
                      </a: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:tcPr>
                </a:tc>
              </a:tr>
              <a:tr h="3658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том числе:</a:t>
                      </a:r>
                    </a:p>
                  </a:txBody>
                  <a:tcPr marT="45734" marB="4573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:tcPr>
                </a:tc>
              </a:tr>
              <a:tr h="7094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рамках государственных (целевых) программ</a:t>
                      </a:r>
                    </a:p>
                  </a:txBody>
                  <a:tcPr marT="45734" marB="4573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млн. руб.</a:t>
                      </a: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53 857,4</a:t>
                      </a: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60 399,9</a:t>
                      </a: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60 959,9</a:t>
                      </a: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:tcPr>
                </a:tc>
              </a:tr>
              <a:tr h="7094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государственных (целевых) программ в общих расходах</a:t>
                      </a:r>
                    </a:p>
                  </a:txBody>
                  <a:tcPr marT="45734" marB="4573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%</a:t>
                      </a: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95,9</a:t>
                      </a: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96,9</a:t>
                      </a: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96,6</a:t>
                      </a: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 bwMode="auto">
          <a:xfrm>
            <a:off x="285750" y="5429250"/>
            <a:ext cx="8143875" cy="500063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eaLnBrk="1" hangingPunct="1">
              <a:defRPr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386" name="Прямоугольник 4"/>
          <p:cNvSpPr>
            <a:spLocks noChangeArrowheads="1"/>
          </p:cNvSpPr>
          <p:nvPr/>
        </p:nvSpPr>
        <p:spPr bwMode="auto">
          <a:xfrm>
            <a:off x="428625" y="5357813"/>
            <a:ext cx="7786688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1800" b="1" i="1" u="sng">
                <a:solidFill>
                  <a:srgbClr val="FF0000"/>
                </a:solidFill>
                <a:latin typeface="Times New Roman" panose="02020603050405020304" pitchFamily="18" charset="0"/>
              </a:rPr>
              <a:t>Государственная программа</a:t>
            </a:r>
            <a:r>
              <a:rPr lang="ru-RU" altLang="ru-RU" sz="1800" b="1" u="sng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1700">
                <a:latin typeface="Times New Roman" panose="02020603050405020304" pitchFamily="18" charset="0"/>
              </a:rPr>
              <a:t>– документ, определяющий цель, задачи, результаты, основные направления и инструменты государственной политики, направленные на достижение целей и реализацию государственных приоритетов.</a:t>
            </a:r>
          </a:p>
        </p:txBody>
      </p:sp>
      <p:sp>
        <p:nvSpPr>
          <p:cNvPr id="57387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A4ACE1B-E660-4AC4-AD44-3351BB0EFD72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39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>
    <p:dissolv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239985"/>
          </a:xfrm>
        </p:spPr>
        <p:txBody>
          <a:bodyPr/>
          <a:lstStyle/>
          <a:p>
            <a:pPr eaLnBrk="1" hangingPunct="1">
              <a:defRPr/>
            </a:pPr>
            <a:r>
              <a:rPr lang="ru-RU" sz="1800" b="1" dirty="0" smtClean="0">
                <a:solidFill>
                  <a:srgbClr val="710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Финансирование государственных программ за 2023 год (млн. рублей)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847340730"/>
              </p:ext>
            </p:extLst>
          </p:nvPr>
        </p:nvGraphicFramePr>
        <p:xfrm>
          <a:off x="107950" y="476675"/>
          <a:ext cx="8893175" cy="5934645"/>
        </p:xfrm>
        <a:graphic>
          <a:graphicData uri="http://schemas.openxmlformats.org/drawingml/2006/table">
            <a:tbl>
              <a:tblPr/>
              <a:tblGrid>
                <a:gridCol w="287586"/>
                <a:gridCol w="5544616"/>
                <a:gridCol w="1368152"/>
                <a:gridCol w="792088"/>
                <a:gridCol w="900733"/>
              </a:tblGrid>
              <a:tr h="30491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№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п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/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п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91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Наименование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91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Сводная бюджетная роспись на 2023 год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91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Исполнено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за 2023 год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91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Процент исполнения, % 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91A3"/>
                    </a:solidFill>
                  </a:tcPr>
                </a:tc>
              </a:tr>
              <a:tr h="24431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"Развитие здравоохранения Республики Мордовия"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8 405,8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8 366,4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7168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Республики Мордовия "Развитие образования в Республике Мордовия" 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13 895,2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13 855,0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4550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Республики Мордовия "Социальная поддержка граждан" 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7 846,5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7 811,4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4550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Республики Мордовия "Развитие жилищного строительства и сферы жилищно-коммунального хозяйства" 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4 275,7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3 892,0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9276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Республики Мордовия "Развитие культуры и туризма" 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1 325,9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1 321,8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4550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Республики Мордовия "Развитие физической культуры и спорта" 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1 756,8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1 736,8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40500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развития рынка труда и улучшения условий труда в Республике Мордовия 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372,4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371,8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4550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Республики Мордовия "Повышение безопасности жизнедеятельности населения и территорий Республики Мордовия"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509,8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464,4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7140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9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Республики Мордовия развития сельского хозяйства и регулирования рынков сельскохозяйственной продукции, сырья и продовольствия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2 140,2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2 111,0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20362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"Экономическое развитие Республики Мордовия"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858,7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844,1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4550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11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Республики Мордовия "Научно-технологическое и инновационное развитие Республики Мордовия"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121,8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41930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12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Республики Мордовия "Энергосбережение и повышение энергетической эффективности в Республике Мордовия" 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23488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13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Республики Мордовия "Развитие автомобильных дорог"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12 820,7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12 319,7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7814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14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Республики Мордовия "Охрана окружающей среды и повышение экологической безопасности"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1 650,2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1 649,6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4550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15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Республики Мордовия "Развитие водохозяйственного комплекса Республики Мордовия" 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4550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16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"Развитие лесного хозяйства и лесоперерабатывающего комплекса Республики Мордовия" 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4550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17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повышения эффективности управления государственными финансами в Республике Мордовия 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3 065,3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3 040,0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</a:tbl>
          </a:graphicData>
        </a:graphic>
      </p:graphicFrame>
      <p:sp>
        <p:nvSpPr>
          <p:cNvPr id="61535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39543" y="6436669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C508A21-92CC-47DF-90A0-9ACD09AAF838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40</a:t>
            </a:fld>
            <a:endParaRPr lang="ru-RU" alt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>
    <p:wheel spokes="3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144017"/>
          </a:xfrm>
        </p:spPr>
        <p:txBody>
          <a:bodyPr/>
          <a:lstStyle/>
          <a:p>
            <a:pPr eaLnBrk="1" hangingPunct="1">
              <a:defRPr/>
            </a:pPr>
            <a:r>
              <a:rPr lang="ru-RU" sz="1800" b="1" dirty="0" smtClean="0">
                <a:solidFill>
                  <a:srgbClr val="710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Финансирование государственных программ за 2023 год  (млн. рублей)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740073776"/>
              </p:ext>
            </p:extLst>
          </p:nvPr>
        </p:nvGraphicFramePr>
        <p:xfrm>
          <a:off x="107950" y="476676"/>
          <a:ext cx="8893175" cy="6034055"/>
        </p:xfrm>
        <a:graphic>
          <a:graphicData uri="http://schemas.openxmlformats.org/drawingml/2006/table">
            <a:tbl>
              <a:tblPr/>
              <a:tblGrid>
                <a:gridCol w="287586"/>
                <a:gridCol w="5544616"/>
                <a:gridCol w="1368152"/>
                <a:gridCol w="792088"/>
                <a:gridCol w="900733"/>
              </a:tblGrid>
              <a:tr h="32199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№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п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/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п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91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Наименование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91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Сводная бюджетная роспись на 2023 год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91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Исполнено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за 2023 год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91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Процент исполнения, % 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91A3"/>
                    </a:solidFill>
                  </a:tcPr>
                </a:tc>
              </a:tr>
              <a:tr h="34550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18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Республики Мордовия "Цифровая трансформация Республики Мордовия"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228,8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227,7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4550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19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Республики Мордовия "Юстиция и профилактика правонарушений"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178,5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174,9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4550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20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Республики Мордовия "Противодействие злоупотреблению наркотиками и их незаконному обороту"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4550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21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Республики Мордовия "Доступная среда" на 2014 - 2025 годы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4550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22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Республики Мордовия "Комплексное развитие сельских территорий"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1 293,4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1 293,4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4550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23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Республики Мордовия "Противодействие коррупции в Республике Мордовия" 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4550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24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"Гармонизация межнациональных и межконфессиональных отношений в Республике Мордовия" 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58,3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58,3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4550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25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"Оказание содействия добровольному переселению в Республику Мордовия соотечественников, проживающих за рубежом"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4550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26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"Повышение конкурентоспособности промышленности Республики Мордовия" 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151,1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151,1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4550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27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"Формирование современной городской среды на территории Республики Мордовия</a:t>
                      </a:r>
                      <a:r>
                        <a:rPr lang="ru-RU" sz="11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"</a:t>
                      </a:r>
                      <a:endParaRPr lang="ru-RU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454,8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454,3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51825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28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эффективного вовлечения в оборот земель сельскохозяйственного назначения и развития мелиоративного комплекса Республики Мордовия  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4922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29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Республики Мордовия "Развитие транспортного комплекса Республики Мордовия"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332,6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51825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30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Республики Мордовия "Развитие государственной гражданской службы Республики Мордовия и муниципальной службы в Республике Мордовия"</a:t>
                      </a:r>
                      <a:endParaRPr lang="ru-RU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51825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32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Республики Мордовия "Сохранение и развитие национальной культуры, государственных языков Республики Мордовия и других языков  в Республике Мордовия"</a:t>
                      </a:r>
                      <a:endParaRPr lang="ru-RU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27899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A5B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A5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62 108,7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A5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60 959,9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A5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A5B9"/>
                    </a:solidFill>
                  </a:tcPr>
                </a:tc>
              </a:tr>
            </a:tbl>
          </a:graphicData>
        </a:graphic>
      </p:graphicFrame>
      <p:sp>
        <p:nvSpPr>
          <p:cNvPr id="61535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39543" y="6436669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C508A21-92CC-47DF-90A0-9ACD09AAF838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41</a:t>
            </a:fld>
            <a:endParaRPr lang="ru-RU" alt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0077792"/>
      </p:ext>
    </p:extLst>
  </p:cSld>
  <p:clrMapOvr>
    <a:masterClrMapping/>
  </p:clrMapOvr>
  <p:transition spd="slow" advClick="0">
    <p:wheel spokes="3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710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Государственные информационные ресурсы Республики Мордовия</a:t>
            </a:r>
          </a:p>
        </p:txBody>
      </p:sp>
      <p:graphicFrame>
        <p:nvGraphicFramePr>
          <p:cNvPr id="39040" name="Group 12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4070033"/>
              </p:ext>
            </p:extLst>
          </p:nvPr>
        </p:nvGraphicFramePr>
        <p:xfrm>
          <a:off x="250825" y="1600200"/>
          <a:ext cx="8713788" cy="4493095"/>
        </p:xfrm>
        <a:graphic>
          <a:graphicData uri="http://schemas.openxmlformats.org/drawingml/2006/table">
            <a:tbl>
              <a:tblPr/>
              <a:tblGrid>
                <a:gridCol w="4167188"/>
                <a:gridCol w="4546600"/>
              </a:tblGrid>
              <a:tr h="5180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http://www.kremlin.ru/</a:t>
                      </a:r>
                    </a:p>
                  </a:txBody>
                  <a:tcPr marT="45710" marB="4571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41000"/>
                          </a:solidFill>
                          <a:effectLst/>
                          <a:latin typeface="Times New Roman" pitchFamily="18" charset="0"/>
                        </a:rPr>
                        <a:t>Президент Российской Федерации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</a:tr>
              <a:tr h="8948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http://www.minfin.ru/ru/</a:t>
                      </a:r>
                    </a:p>
                  </a:txBody>
                  <a:tcPr marT="45710" marB="4571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41000"/>
                          </a:solidFill>
                          <a:effectLst/>
                          <a:latin typeface="Times New Roman" pitchFamily="18" charset="0"/>
                        </a:rPr>
                        <a:t>Министерство финансов Российской Федерации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</a:tr>
              <a:tr h="11492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  <a:hlinkClick r:id="rId3"/>
                        </a:rPr>
                        <a:t>http://e-mordovia.ru/</a:t>
                      </a:r>
                      <a:r>
                        <a:rPr kumimoji="0" lang="ru-RU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T="45710" marB="4571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41000"/>
                          </a:solidFill>
                          <a:effectLst/>
                          <a:latin typeface="Times New Roman" pitchFamily="18" charset="0"/>
                        </a:rPr>
                        <a:t>Официальный сайт органов государственной власти Республики Мордовия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</a:tr>
              <a:tr h="8948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hlinkClick r:id="rId4"/>
                        </a:rPr>
                        <a:t>http://minfinrm.ru/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41000"/>
                          </a:solidFill>
                          <a:effectLst/>
                          <a:latin typeface="Times New Roman" pitchFamily="18" charset="0"/>
                        </a:rPr>
                        <a:t>Министерство финансов Республики Мордовия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</a:tr>
              <a:tr h="5180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hlinkClick r:id="rId5"/>
                        </a:rPr>
                        <a:t>http://www.budget.gov.ru/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T="45710" marB="4571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41000"/>
                          </a:solidFill>
                          <a:effectLst/>
                          <a:latin typeface="Times New Roman" pitchFamily="18" charset="0"/>
                        </a:rPr>
                        <a:t>Электронный бюджет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</a:tr>
              <a:tr h="5180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http://iminfin.ru/</a:t>
                      </a:r>
                    </a:p>
                  </a:txBody>
                  <a:tcPr marT="45710" marB="4571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541000"/>
                          </a:solidFill>
                          <a:effectLst/>
                          <a:latin typeface="Times New Roman" pitchFamily="18" charset="0"/>
                        </a:rPr>
                        <a:t>i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41000"/>
                          </a:solidFill>
                          <a:effectLst/>
                          <a:latin typeface="Times New Roman" pitchFamily="18" charset="0"/>
                        </a:rPr>
                        <a:t>Мониторинг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sp>
        <p:nvSpPr>
          <p:cNvPr id="63526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E8CBFCF-E236-439B-A08C-D8918993EF2D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42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>
    <p:wheel spokes="3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Оформление по умолчанию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Оформление по умолчанию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Оформление по умолчанию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Оформление по умолчанию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Оформление по умолчанию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Оформление по умолчанию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Оформление по умолчанию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21034</TotalTime>
  <Words>5941</Words>
  <Application>Microsoft Office PowerPoint</Application>
  <PresentationFormat>Экран (4:3)</PresentationFormat>
  <Paragraphs>1673</Paragraphs>
  <Slides>42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42</vt:i4>
      </vt:variant>
    </vt:vector>
  </HeadingPairs>
  <TitlesOfParts>
    <vt:vector size="48" baseType="lpstr">
      <vt:lpstr>Arial</vt:lpstr>
      <vt:lpstr>Times New Roman</vt:lpstr>
      <vt:lpstr>Wingdings</vt:lpstr>
      <vt:lpstr>Оформление по умолчанию</vt:lpstr>
      <vt:lpstr>1_Оформление по умолчанию</vt:lpstr>
      <vt:lpstr>2_Оформление по умолчанию</vt:lpstr>
      <vt:lpstr>Бюджет для граждан</vt:lpstr>
      <vt:lpstr>Презентация PowerPoint</vt:lpstr>
      <vt:lpstr>Республика Мордовия в составе Приволжского федерального округа Российской Федерации</vt:lpstr>
      <vt:lpstr>Словарь</vt:lpstr>
      <vt:lpstr>Основные понятия бюджетной системы Российской Федерации</vt:lpstr>
      <vt:lpstr>Отчет об исполнении республиканского бюджета включает:</vt:lpstr>
      <vt:lpstr>Параметры республиканского бюджета Республики Мордовия за 2023 год (млрд. рублей).</vt:lpstr>
      <vt:lpstr>Основные характеристики республиканского бюджета Республики Мордовия</vt:lpstr>
      <vt:lpstr>Характеристика доходной части республиканского бюджета Республики Мордовия</vt:lpstr>
      <vt:lpstr>Динамика доходов республиканского бюджета Республики Мордовия за 2019-2023 годы</vt:lpstr>
      <vt:lpstr>Поступление федеральных средств в разрезе  видов межбюджетных трансфертов</vt:lpstr>
      <vt:lpstr>Характеристика расходной части республиканского бюджета Республики Мордовия в 2023 году, млн. рублей.</vt:lpstr>
      <vt:lpstr>Презентация PowerPoint</vt:lpstr>
      <vt:lpstr>Презентация PowerPoint</vt:lpstr>
      <vt:lpstr>Динамика расходов республиканского бюджета Республики Мордовия за 2021-2023 годы</vt:lpstr>
      <vt:lpstr>Динамика расходов республиканского бюджета Республики Мордовия (на душу населения)                            за 2021-2023 годы</vt:lpstr>
      <vt:lpstr>Сельское хозяйство</vt:lpstr>
      <vt:lpstr>Расходы Дорожного фонда  Республики Мордовия</vt:lpstr>
      <vt:lpstr>Структура бюджетных расходов на социальную сферу*</vt:lpstr>
      <vt:lpstr>Меры социальной поддержки</vt:lpstr>
      <vt:lpstr>Меры социальной поддержки</vt:lpstr>
      <vt:lpstr>Меры социальной поддержки</vt:lpstr>
      <vt:lpstr>Меры социальной поддержки</vt:lpstr>
      <vt:lpstr>Меры социальной поддержки</vt:lpstr>
      <vt:lpstr>Расходы по отрасли «Образование»</vt:lpstr>
      <vt:lpstr>Бюджетные инвестиции, направленные в объекты образования за 2021-2023 годы</vt:lpstr>
      <vt:lpstr>Расходы по отрасли    «Культура»</vt:lpstr>
      <vt:lpstr>Расходы по отрасли «Здравоохранение»</vt:lpstr>
      <vt:lpstr>Бюджетные инвестиции в объекты здравоохранения за 2021-2023 годы</vt:lpstr>
      <vt:lpstr>Расходы по отрасли «Социальная политика»</vt:lpstr>
      <vt:lpstr>Бюджетные инвестиции в объекты учреждений социального обслуживания  за 2021-2023 годы</vt:lpstr>
      <vt:lpstr>Расходы по отрасли  «Физическая культура  и спорт»</vt:lpstr>
      <vt:lpstr>Бюджетные инвестиции в спортивные объекты  за 2021-2023 годы</vt:lpstr>
      <vt:lpstr>Межбюджетные трансферты – финансовая помощь, передаваемая бюджету другого уровня</vt:lpstr>
      <vt:lpstr>Финансовая помощь муниципальным образованиям</vt:lpstr>
      <vt:lpstr>Финансирование национальных проектов за 2023 год  (млн. рублей)</vt:lpstr>
      <vt:lpstr>Финансирование национальных проектов за 2023 год (млн. рублей)</vt:lpstr>
      <vt:lpstr>Презентация PowerPoint</vt:lpstr>
      <vt:lpstr>Государственные программы, принимаемые к финансированию из республиканского бюджета Республики Мордовия, на 2020-2023 годы (млн. рублей)</vt:lpstr>
      <vt:lpstr>Финансирование государственных программ за 2023 год (млн. рублей)</vt:lpstr>
      <vt:lpstr>Финансирование государственных программ за 2023 год  (млн. рублей)</vt:lpstr>
      <vt:lpstr>Государственные информационные ресурсы Республики Мордовия</vt:lpstr>
    </vt:vector>
  </TitlesOfParts>
  <Company>minfin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boklacheva</dc:creator>
  <cp:lastModifiedBy>Юткина Т.П.</cp:lastModifiedBy>
  <cp:revision>1396</cp:revision>
  <cp:lastPrinted>2024-04-11T06:42:32Z</cp:lastPrinted>
  <dcterms:created xsi:type="dcterms:W3CDTF">2013-10-04T10:45:36Z</dcterms:created>
  <dcterms:modified xsi:type="dcterms:W3CDTF">2024-05-21T14:39:48Z</dcterms:modified>
</cp:coreProperties>
</file>